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298" r:id="rId3"/>
    <p:sldId id="299" r:id="rId4"/>
    <p:sldId id="296" r:id="rId5"/>
    <p:sldId id="295" r:id="rId6"/>
    <p:sldId id="300" r:id="rId7"/>
  </p:sldIdLst>
  <p:sldSz cx="9144000" cy="5143500" type="screen16x9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>
      <p:cViewPr>
        <p:scale>
          <a:sx n="80" d="100"/>
          <a:sy n="80" d="100"/>
        </p:scale>
        <p:origin x="-138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октябрь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-7.631881312827817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4A-41A2-8F8B-935D4AD16134}"/>
                </c:ext>
              </c:extLst>
            </c:dLbl>
            <c:dLbl>
              <c:idx val="3"/>
              <c:layout>
                <c:manualLayout>
                  <c:x val="-4.4838767914676253E-3"/>
                  <c:y val="-1.611669883901790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4A-41A2-8F8B-935D4AD161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Остались в ДОУ</c:v>
                </c:pt>
                <c:pt idx="1">
                  <c:v>Обучение на дому</c:v>
                </c:pt>
                <c:pt idx="2">
                  <c:v>Специализированная школа/класс</c:v>
                </c:pt>
                <c:pt idx="3">
                  <c:v>Инклюзивные классы</c:v>
                </c:pt>
                <c:pt idx="4">
                  <c:v>Обучение по ООП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0.13</c:v>
                </c:pt>
                <c:pt idx="1">
                  <c:v>0.14000000000000001</c:v>
                </c:pt>
                <c:pt idx="2">
                  <c:v>0.44000000000000006</c:v>
                </c:pt>
                <c:pt idx="3">
                  <c:v>0.29000000000000004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4A-41A2-8F8B-935D4AD161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август 2021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Остались в ДОУ</c:v>
                </c:pt>
                <c:pt idx="1">
                  <c:v>Обучение на дому</c:v>
                </c:pt>
                <c:pt idx="2">
                  <c:v>Специализированная школа/класс</c:v>
                </c:pt>
                <c:pt idx="3">
                  <c:v>Инклюзивные классы</c:v>
                </c:pt>
                <c:pt idx="4">
                  <c:v>Обучение по ООП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0.14000000000000001</c:v>
                </c:pt>
                <c:pt idx="2">
                  <c:v>0.49000000000000005</c:v>
                </c:pt>
                <c:pt idx="3">
                  <c:v>6.0000000000000012E-2</c:v>
                </c:pt>
                <c:pt idx="4">
                  <c:v>0.17</c:v>
                </c:pt>
              </c:numCache>
            </c:numRef>
          </c:val>
        </c:ser>
        <c:dLbls>
          <c:showVal val="1"/>
        </c:dLbls>
        <c:axId val="119983488"/>
        <c:axId val="119989376"/>
      </c:barChart>
      <c:catAx>
        <c:axId val="1199834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19989376"/>
        <c:crosses val="autoZero"/>
        <c:auto val="1"/>
        <c:lblAlgn val="ctr"/>
        <c:lblOffset val="100"/>
      </c:catAx>
      <c:valAx>
        <c:axId val="119989376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11998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76756346069102"/>
          <c:y val="0.89295670364111612"/>
          <c:w val="0.24219140940262843"/>
          <c:h val="0.10704316583871634"/>
        </c:manualLayout>
      </c:layout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-7.631881312827814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4A-41A2-8F8B-935D4AD16134}"/>
                </c:ext>
              </c:extLst>
            </c:dLbl>
            <c:dLbl>
              <c:idx val="3"/>
              <c:layout>
                <c:manualLayout>
                  <c:x val="-4.4838767914676192E-3"/>
                  <c:y val="-1.611669883901789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4A-41A2-8F8B-935D4AD161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ЗПР</c:v>
                </c:pt>
                <c:pt idx="1">
                  <c:v>ТНР</c:v>
                </c:pt>
                <c:pt idx="2">
                  <c:v>Нарушения зрения</c:v>
                </c:pt>
                <c:pt idx="3">
                  <c:v>Нарушения слуха</c:v>
                </c:pt>
                <c:pt idx="4">
                  <c:v>Умственная отсталость</c:v>
                </c:pt>
                <c:pt idx="5">
                  <c:v>НОДА</c:v>
                </c:pt>
                <c:pt idx="6">
                  <c:v>РАС</c:v>
                </c:pt>
                <c:pt idx="7">
                  <c:v>Дети-инвалиды (без ОВЗ)</c:v>
                </c:pt>
              </c:strCache>
            </c:strRef>
          </c:cat>
          <c:val>
            <c:numRef>
              <c:f>Лист1!$B$2:$B$9</c:f>
              <c:numCache>
                <c:formatCode>0</c:formatCode>
                <c:ptCount val="8"/>
                <c:pt idx="0">
                  <c:v>785</c:v>
                </c:pt>
                <c:pt idx="1">
                  <c:v>657</c:v>
                </c:pt>
                <c:pt idx="2">
                  <c:v>54</c:v>
                </c:pt>
                <c:pt idx="3">
                  <c:v>6</c:v>
                </c:pt>
                <c:pt idx="4">
                  <c:v>92</c:v>
                </c:pt>
                <c:pt idx="5">
                  <c:v>17</c:v>
                </c:pt>
                <c:pt idx="6">
                  <c:v>12</c:v>
                </c:pt>
                <c:pt idx="7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4A-41A2-8F8B-935D4AD16134}"/>
            </c:ext>
          </c:extLst>
        </c:ser>
        <c:axId val="120254848"/>
        <c:axId val="120256384"/>
      </c:barChart>
      <c:catAx>
        <c:axId val="12025484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0256384"/>
        <c:crosses val="autoZero"/>
        <c:auto val="1"/>
        <c:lblAlgn val="ctr"/>
        <c:lblOffset val="100"/>
      </c:catAx>
      <c:valAx>
        <c:axId val="120256384"/>
        <c:scaling>
          <c:orientation val="minMax"/>
        </c:scaling>
        <c:delete val="1"/>
        <c:axPos val="b"/>
        <c:numFmt formatCode="0" sourceLinked="1"/>
        <c:majorTickMark val="none"/>
        <c:tickLblPos val="none"/>
        <c:crossAx val="12025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0ABEE-6F41-456E-BC47-A48ECACBC1A2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94B2A-88F4-4857-B677-A0230FF81D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8477D-C2D8-4909-B3B5-8454B7459A34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7713"/>
            <a:ext cx="6653212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31B63-5526-4483-BE6C-5DC67A5B6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2455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435-7365-4585-A124-0FAC346216E5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985-969F-4E30-A6AB-2CE60C6D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435-7365-4585-A124-0FAC346216E5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985-969F-4E30-A6AB-2CE60C6D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435-7365-4585-A124-0FAC346216E5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985-969F-4E30-A6AB-2CE60C6D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435-7365-4585-A124-0FAC346216E5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985-969F-4E30-A6AB-2CE60C6D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435-7365-4585-A124-0FAC346216E5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985-969F-4E30-A6AB-2CE60C6D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435-7365-4585-A124-0FAC346216E5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985-969F-4E30-A6AB-2CE60C6D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435-7365-4585-A124-0FAC346216E5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985-969F-4E30-A6AB-2CE60C6D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435-7365-4585-A124-0FAC346216E5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985-969F-4E30-A6AB-2CE60C6D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435-7365-4585-A124-0FAC346216E5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985-969F-4E30-A6AB-2CE60C6D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435-7365-4585-A124-0FAC346216E5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985-969F-4E30-A6AB-2CE60C6D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0435-7365-4585-A124-0FAC346216E5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985-969F-4E30-A6AB-2CE60C6D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60435-7365-4585-A124-0FAC346216E5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5985-969F-4E30-A6AB-2CE60C6DC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51670"/>
            <a:ext cx="8064896" cy="1102519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 </a:t>
            </a:r>
            <a:b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Приведи ребенка в школу»</a:t>
            </a:r>
          </a:p>
        </p:txBody>
      </p:sp>
      <p:pic>
        <p:nvPicPr>
          <p:cNvPr id="4" name="Picture 2" descr="C:\Users\cheklecova-ol\Desktop\Визуализация ДО\логотип департамента бежев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7494"/>
            <a:ext cx="1008112" cy="1031025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683568" y="1635646"/>
            <a:ext cx="0" cy="1656184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9582"/>
            <a:ext cx="8363272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чего?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№1.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Снизить уровень тревожности родителей детей с ОВЗ, детей – инвалидов при переходе из ДОУ в СОШ</a:t>
            </a:r>
          </a:p>
          <a:p>
            <a:pPr marL="0" indent="0">
              <a:buNone/>
            </a:pPr>
            <a:endParaRPr lang="ru-RU" sz="1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№2.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Обеспечить «плавный» переход из ДОУ в СОШ, преемственность программ и подходов</a:t>
            </a:r>
          </a:p>
          <a:p>
            <a:pPr marL="0" indent="0">
              <a:buNone/>
            </a:pPr>
            <a:endParaRPr lang="ru-RU" sz="1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№3.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Обеспечить предварительную подготовку школы к индивидуальным особенностям ребенка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Blip>
                <a:blip r:embed="rId2"/>
              </a:buBlip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Blip>
                <a:blip r:embed="rId2"/>
              </a:buBlip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6387DF0A-57C6-490F-B2FA-39AB64C3A4A2}"/>
              </a:ext>
            </a:extLst>
          </p:cNvPr>
          <p:cNvSpPr txBox="1">
            <a:spLocks/>
          </p:cNvSpPr>
          <p:nvPr/>
        </p:nvSpPr>
        <p:spPr>
          <a:xfrm>
            <a:off x="539552" y="339502"/>
            <a:ext cx="5915000" cy="2595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проекте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759B3EF6-60F8-419F-8840-E86C3868B38D}"/>
              </a:ext>
            </a:extLst>
          </p:cNvPr>
          <p:cNvCxnSpPr/>
          <p:nvPr/>
        </p:nvCxnSpPr>
        <p:spPr>
          <a:xfrm>
            <a:off x="539552" y="141480"/>
            <a:ext cx="0" cy="70207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2752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6387DF0A-57C6-490F-B2FA-39AB64C3A4A2}"/>
              </a:ext>
            </a:extLst>
          </p:cNvPr>
          <p:cNvSpPr txBox="1">
            <a:spLocks/>
          </p:cNvSpPr>
          <p:nvPr/>
        </p:nvSpPr>
        <p:spPr>
          <a:xfrm>
            <a:off x="683568" y="195486"/>
            <a:ext cx="705678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Реализация проекта в 2021 году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759B3EF6-60F8-419F-8840-E86C3868B38D}"/>
              </a:ext>
            </a:extLst>
          </p:cNvPr>
          <p:cNvCxnSpPr/>
          <p:nvPr/>
        </p:nvCxnSpPr>
        <p:spPr>
          <a:xfrm>
            <a:off x="539552" y="123478"/>
            <a:ext cx="0" cy="70207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Группа 31"/>
          <p:cNvGrpSpPr/>
          <p:nvPr/>
        </p:nvGrpSpPr>
        <p:grpSpPr>
          <a:xfrm>
            <a:off x="179512" y="987574"/>
            <a:ext cx="8568952" cy="1485746"/>
            <a:chOff x="179512" y="1275606"/>
            <a:chExt cx="8568952" cy="148574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23528" y="1347614"/>
              <a:ext cx="1512168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Анализ контингента детей с ОВЗ подготовительных групп ДОУ</a:t>
              </a:r>
              <a:endParaRPr lang="ru-RU" sz="1200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195736" y="1347614"/>
              <a:ext cx="172819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Собеседования </a:t>
              </a:r>
            </a:p>
            <a:p>
              <a:r>
                <a:rPr lang="ru-RU" sz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 родителями </a:t>
              </a:r>
            </a:p>
            <a:p>
              <a:r>
                <a:rPr lang="ru-RU" sz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 выборе школьного образовательного маршрута</a:t>
              </a:r>
              <a:endParaRPr lang="ru-RU" sz="1200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851920" y="1347614"/>
              <a:ext cx="11989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Прохождение </a:t>
              </a:r>
            </a:p>
            <a:p>
              <a:r>
                <a:rPr lang="ru-RU" sz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ПМПК</a:t>
              </a:r>
              <a:endParaRPr lang="ru-RU" sz="120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580112" y="1347614"/>
              <a:ext cx="142190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Анализ представленных родителями заключений ПМПК</a:t>
              </a:r>
              <a:endParaRPr lang="ru-RU" sz="12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020272" y="1275606"/>
              <a:ext cx="156592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Формирование базы необходимых условий для каждого ребенка</a:t>
              </a:r>
              <a:endPara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179512" y="2427734"/>
              <a:ext cx="8568952" cy="333618"/>
              <a:chOff x="179512" y="2427734"/>
              <a:chExt cx="8568952" cy="333618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323528" y="2499742"/>
                <a:ext cx="84249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Овал 16"/>
              <p:cNvSpPr/>
              <p:nvPr/>
            </p:nvSpPr>
            <p:spPr>
              <a:xfrm>
                <a:off x="1619672" y="2427734"/>
                <a:ext cx="72008" cy="72008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>
                <a:off x="3707904" y="2427734"/>
                <a:ext cx="72008" cy="72008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4932040" y="2427734"/>
                <a:ext cx="72008" cy="72008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6804248" y="2427734"/>
                <a:ext cx="72008" cy="72008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7092280" y="2499742"/>
                <a:ext cx="1565920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июль 2021</a:t>
                </a:r>
                <a:endParaRPr lang="ru-R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5004048" y="2499742"/>
                <a:ext cx="1565920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май 2021</a:t>
                </a:r>
                <a:endParaRPr lang="ru-R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3635896" y="2499742"/>
                <a:ext cx="1368152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апрель 2021</a:t>
                </a:r>
                <a:endParaRPr lang="ru-R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1835696" y="2499742"/>
                <a:ext cx="1368152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февраль 2021</a:t>
                </a:r>
                <a:endParaRPr lang="ru-R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179512" y="2499742"/>
                <a:ext cx="1368152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ноябрь 2020</a:t>
                </a:r>
                <a:endParaRPr lang="ru-R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aphicFrame>
        <p:nvGraphicFramePr>
          <p:cNvPr id="28" name="Диаграмма 27">
            <a:extLst>
              <a:ext uri="{FF2B5EF4-FFF2-40B4-BE49-F238E27FC236}">
                <a16:creationId xmlns="" xmlns:a16="http://schemas.microsoft.com/office/drawing/2014/main" id="{3A517457-55D5-44A4-A023-91773014C9B4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732933511"/>
              </p:ext>
            </p:extLst>
          </p:nvPr>
        </p:nvGraphicFramePr>
        <p:xfrm>
          <a:off x="251520" y="2931790"/>
          <a:ext cx="871296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755576" y="2571750"/>
            <a:ext cx="7380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выбора родителями условий обучения детей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1520" y="285978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136</a:t>
            </a: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с ОВЗ 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детей-инвалидов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16216" y="278777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– участников проекта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72400" y="2787774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ОУ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6387DF0A-57C6-490F-B2FA-39AB64C3A4A2}"/>
              </a:ext>
            </a:extLst>
          </p:cNvPr>
          <p:cNvSpPr txBox="1">
            <a:spLocks/>
          </p:cNvSpPr>
          <p:nvPr/>
        </p:nvSpPr>
        <p:spPr>
          <a:xfrm>
            <a:off x="611560" y="339502"/>
            <a:ext cx="8064896" cy="2595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Участники проекта в 2022 году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759B3EF6-60F8-419F-8840-E86C3868B38D}"/>
              </a:ext>
            </a:extLst>
          </p:cNvPr>
          <p:cNvCxnSpPr/>
          <p:nvPr/>
        </p:nvCxnSpPr>
        <p:spPr>
          <a:xfrm>
            <a:off x="539552" y="141480"/>
            <a:ext cx="0" cy="70207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Диаграмма 13">
            <a:extLst>
              <a:ext uri="{FF2B5EF4-FFF2-40B4-BE49-F238E27FC236}">
                <a16:creationId xmlns="" xmlns:a16="http://schemas.microsoft.com/office/drawing/2014/main" id="{3A517457-55D5-44A4-A023-91773014C9B4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217684817"/>
              </p:ext>
            </p:extLst>
          </p:nvPr>
        </p:nvGraphicFramePr>
        <p:xfrm>
          <a:off x="467544" y="1275606"/>
          <a:ext cx="784887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987574"/>
            <a:ext cx="8192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1725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с ОВЗ и детей-инвалидов - выпускники ДОУ в 2022 году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756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6387DF0A-57C6-490F-B2FA-39AB64C3A4A2}"/>
              </a:ext>
            </a:extLst>
          </p:cNvPr>
          <p:cNvSpPr txBox="1">
            <a:spLocks/>
          </p:cNvSpPr>
          <p:nvPr/>
        </p:nvSpPr>
        <p:spPr>
          <a:xfrm>
            <a:off x="539552" y="339502"/>
            <a:ext cx="8291264" cy="2595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Этапы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реализации в 2022 году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759B3EF6-60F8-419F-8840-E86C3868B38D}"/>
              </a:ext>
            </a:extLst>
          </p:cNvPr>
          <p:cNvCxnSpPr/>
          <p:nvPr/>
        </p:nvCxnSpPr>
        <p:spPr>
          <a:xfrm>
            <a:off x="539552" y="141480"/>
            <a:ext cx="0" cy="63007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4948DEED-4776-48C3-85F1-5488B828D736}"/>
              </a:ext>
            </a:extLst>
          </p:cNvPr>
          <p:cNvSpPr txBox="1">
            <a:spLocks/>
          </p:cNvSpPr>
          <p:nvPr/>
        </p:nvSpPr>
        <p:spPr>
          <a:xfrm>
            <a:off x="395536" y="915566"/>
            <a:ext cx="8363272" cy="534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Февраль 2022</a:t>
            </a:r>
          </a:p>
          <a:p>
            <a:pPr marL="0" indent="0">
              <a:buFont typeface="Arial" pitchFamily="34" charset="0"/>
              <a:buNone/>
            </a:pPr>
            <a: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*Городское собрание для родителей будущих первоклассников с ОВЗ, </a:t>
            </a:r>
          </a:p>
          <a:p>
            <a:pPr marL="0" indent="0">
              <a:buFont typeface="Arial" pitchFamily="34" charset="0"/>
              <a:buNone/>
            </a:pPr>
            <a: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детей-инвалидов</a:t>
            </a:r>
          </a:p>
          <a:p>
            <a:pPr marL="0" indent="0">
              <a:buFont typeface="Arial" pitchFamily="34" charset="0"/>
              <a:buNone/>
            </a:pPr>
            <a: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*Программа выходного дня «Хочу в школу!» (СОШ)</a:t>
            </a:r>
            <a:endParaRPr lang="ru-RU" sz="7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Blip>
                <a:blip r:embed="rId2"/>
              </a:buBlip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одержимое 2">
            <a:extLst>
              <a:ext uri="{FF2B5EF4-FFF2-40B4-BE49-F238E27FC236}">
                <a16:creationId xmlns="" xmlns:a16="http://schemas.microsoft.com/office/drawing/2014/main" id="{4948DEED-4776-48C3-85F1-5488B828D736}"/>
              </a:ext>
            </a:extLst>
          </p:cNvPr>
          <p:cNvSpPr txBox="1">
            <a:spLocks/>
          </p:cNvSpPr>
          <p:nvPr/>
        </p:nvSpPr>
        <p:spPr>
          <a:xfrm>
            <a:off x="467544" y="2139702"/>
            <a:ext cx="8363272" cy="534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 - апрель 2022</a:t>
            </a:r>
          </a:p>
          <a:p>
            <a:pPr marL="0" indent="0">
              <a:buFont typeface="Arial" pitchFamily="34" charset="0"/>
              <a:buNone/>
            </a:pPr>
            <a: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*Прохождение </a:t>
            </a:r>
            <a:r>
              <a:rPr lang="ru-RU" sz="7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ПМПк</a:t>
            </a:r>
            <a:endParaRPr lang="ru-RU" sz="7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*Анализ представленных заключений </a:t>
            </a:r>
            <a:r>
              <a:rPr lang="ru-RU" sz="7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ПМПк</a:t>
            </a:r>
            <a: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(ДОУ)</a:t>
            </a:r>
          </a:p>
          <a:p>
            <a:pPr marL="0" indent="0">
              <a:buFont typeface="Arial" pitchFamily="34" charset="0"/>
              <a:buNone/>
            </a:pPr>
            <a: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*Собеседования с родителями о выборе образовательного маршрута ребенка (ДОУ)</a:t>
            </a:r>
          </a:p>
          <a:p>
            <a:pPr>
              <a:buFont typeface="Arial" pitchFamily="34" charset="0"/>
              <a:buBlip>
                <a:blip r:embed="rId2"/>
              </a:buBlip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одержимое 2">
            <a:extLst>
              <a:ext uri="{FF2B5EF4-FFF2-40B4-BE49-F238E27FC236}">
                <a16:creationId xmlns="" xmlns:a16="http://schemas.microsoft.com/office/drawing/2014/main" id="{4948DEED-4776-48C3-85F1-5488B828D736}"/>
              </a:ext>
            </a:extLst>
          </p:cNvPr>
          <p:cNvSpPr txBox="1">
            <a:spLocks/>
          </p:cNvSpPr>
          <p:nvPr/>
        </p:nvSpPr>
        <p:spPr>
          <a:xfrm>
            <a:off x="467544" y="3579862"/>
            <a:ext cx="8363272" cy="534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 – июнь 2022</a:t>
            </a:r>
          </a:p>
          <a:p>
            <a:pPr marL="0" indent="0">
              <a:buNone/>
            </a:pPr>
            <a: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Формирование базы необходимых условий для каждого ребенка</a:t>
            </a:r>
          </a:p>
          <a:p>
            <a:pPr marL="0" indent="0">
              <a:buNone/>
            </a:pPr>
            <a: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Анализ среды в школах в соответствии </a:t>
            </a:r>
            <a:b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рекомендациями </a:t>
            </a:r>
            <a:r>
              <a:rPr lang="ru-RU" sz="7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ПМПк</a:t>
            </a:r>
            <a:endParaRPr lang="ru-RU" sz="7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Индивидуальные приглашения родителей подать документы на прием в 1 класс (СОШ, ДОУ)</a:t>
            </a:r>
            <a:endParaRPr lang="ru-RU" sz="7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3385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6387DF0A-57C6-490F-B2FA-39AB64C3A4A2}"/>
              </a:ext>
            </a:extLst>
          </p:cNvPr>
          <p:cNvSpPr txBox="1">
            <a:spLocks/>
          </p:cNvSpPr>
          <p:nvPr/>
        </p:nvSpPr>
        <p:spPr>
          <a:xfrm>
            <a:off x="539552" y="339502"/>
            <a:ext cx="8291264" cy="2595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Этапы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реализации в 2022 году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759B3EF6-60F8-419F-8840-E86C3868B38D}"/>
              </a:ext>
            </a:extLst>
          </p:cNvPr>
          <p:cNvCxnSpPr/>
          <p:nvPr/>
        </p:nvCxnSpPr>
        <p:spPr>
          <a:xfrm>
            <a:off x="539552" y="141480"/>
            <a:ext cx="0" cy="63007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4948DEED-4776-48C3-85F1-5488B828D736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8363272" cy="534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Июль 2022</a:t>
            </a:r>
          </a:p>
          <a:p>
            <a:pPr marL="0" indent="0">
              <a:buNone/>
            </a:pPr>
            <a: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Индивидуальные встречи директоров с родителями будущего первоклассника об условиях обучения с 01 сентября 2022</a:t>
            </a:r>
          </a:p>
          <a:p>
            <a:pPr marL="0" indent="0">
              <a:buNone/>
            </a:pPr>
            <a: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Составление дорожных карт по созданию необходимых условий</a:t>
            </a:r>
            <a:endParaRPr lang="ru-RU" sz="7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Blip>
                <a:blip r:embed="rId2"/>
              </a:buBlip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одержимое 2">
            <a:extLst>
              <a:ext uri="{FF2B5EF4-FFF2-40B4-BE49-F238E27FC236}">
                <a16:creationId xmlns="" xmlns:a16="http://schemas.microsoft.com/office/drawing/2014/main" id="{4948DEED-4776-48C3-85F1-5488B828D736}"/>
              </a:ext>
            </a:extLst>
          </p:cNvPr>
          <p:cNvSpPr txBox="1">
            <a:spLocks/>
          </p:cNvSpPr>
          <p:nvPr/>
        </p:nvSpPr>
        <p:spPr>
          <a:xfrm>
            <a:off x="467544" y="2211710"/>
            <a:ext cx="8363272" cy="534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Август 2022</a:t>
            </a:r>
          </a:p>
          <a:p>
            <a:pPr marL="0" indent="0">
              <a:buNone/>
            </a:pPr>
            <a: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*Создание условий для обучения детей с ОВЗ, детей-инвалидов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одержимое 2">
            <a:extLst>
              <a:ext uri="{FF2B5EF4-FFF2-40B4-BE49-F238E27FC236}">
                <a16:creationId xmlns="" xmlns:a16="http://schemas.microsoft.com/office/drawing/2014/main" id="{4948DEED-4776-48C3-85F1-5488B828D736}"/>
              </a:ext>
            </a:extLst>
          </p:cNvPr>
          <p:cNvSpPr txBox="1">
            <a:spLocks/>
          </p:cNvSpPr>
          <p:nvPr/>
        </p:nvSpPr>
        <p:spPr>
          <a:xfrm>
            <a:off x="467544" y="3003798"/>
            <a:ext cx="8363272" cy="534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Сентябрь 2022</a:t>
            </a:r>
          </a:p>
          <a:p>
            <a:pPr marL="0" indent="0">
              <a:buNone/>
            </a:pPr>
            <a: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*Проведение заседания </a:t>
            </a:r>
            <a:r>
              <a:rPr lang="ru-RU" sz="7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шППк</a:t>
            </a:r>
            <a: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СОШ с приглашением специалистов ДОУ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33856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271</Words>
  <Application>Microsoft Office PowerPoint</Application>
  <PresentationFormat>Экран (16:9)</PresentationFormat>
  <Paragraphs>72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Проект  «Приведи ребенка в школу»</vt:lpstr>
      <vt:lpstr>Слайд 2</vt:lpstr>
      <vt:lpstr>Слайд 3</vt:lpstr>
      <vt:lpstr>Слайд 4</vt:lpstr>
      <vt:lpstr>Слайд 5</vt:lpstr>
      <vt:lpstr>Слайд 6</vt:lpstr>
    </vt:vector>
  </TitlesOfParts>
  <Company>Администрацияг.Перми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Численность детей получающих дошкольное образование</dc:title>
  <dc:creator>Загорулько</dc:creator>
  <cp:lastModifiedBy>Загорулько</cp:lastModifiedBy>
  <cp:revision>127</cp:revision>
  <cp:lastPrinted>2021-12-21T08:10:42Z</cp:lastPrinted>
  <dcterms:created xsi:type="dcterms:W3CDTF">2021-05-12T05:16:24Z</dcterms:created>
  <dcterms:modified xsi:type="dcterms:W3CDTF">2021-12-22T12:33:43Z</dcterms:modified>
</cp:coreProperties>
</file>