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57" r:id="rId4"/>
    <p:sldId id="259" r:id="rId5"/>
    <p:sldId id="258" r:id="rId6"/>
    <p:sldId id="261" r:id="rId7"/>
    <p:sldId id="260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57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70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155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855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6861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2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8878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7101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08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2347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68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E6C23C-056C-43E1-A71A-D6B8A0005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314325"/>
            <a:ext cx="8001000" cy="2095500"/>
          </a:xfrm>
        </p:spPr>
        <p:txBody>
          <a:bodyPr>
            <a:normAutofit fontScale="90000"/>
          </a:bodyPr>
          <a:lstStyle/>
          <a:p>
            <a:pPr marL="3175">
              <a:lnSpc>
                <a:spcPct val="100000"/>
              </a:lnSpc>
              <a:spcBef>
                <a:spcPts val="100"/>
              </a:spcBef>
            </a:pPr>
            <a:r>
              <a:rPr lang="ru-RU" dirty="0">
                <a:solidFill>
                  <a:srgbClr val="2E3695"/>
                </a:solidFill>
                <a:latin typeface="Calibri"/>
                <a:cs typeface="Calibri"/>
              </a:rPr>
              <a:t>ПРЕЕМСТВЕННОСТЬ</a:t>
            </a:r>
            <a:r>
              <a:rPr lang="ru-RU" spc="-55" dirty="0">
                <a:solidFill>
                  <a:srgbClr val="2E3695"/>
                </a:solidFill>
                <a:latin typeface="Calibri"/>
                <a:cs typeface="Calibri"/>
              </a:rPr>
              <a:t> </a:t>
            </a:r>
            <a:r>
              <a:rPr lang="ru-RU" spc="-20" dirty="0">
                <a:solidFill>
                  <a:srgbClr val="2E3695"/>
                </a:solidFill>
                <a:latin typeface="Calibri"/>
                <a:cs typeface="Calibri"/>
              </a:rPr>
              <a:t>ДОШКОЛЬНОГО</a:t>
            </a:r>
            <a:r>
              <a:rPr lang="ru-RU" spc="-45" dirty="0">
                <a:solidFill>
                  <a:srgbClr val="2E3695"/>
                </a:solidFill>
                <a:latin typeface="Calibri"/>
                <a:cs typeface="Calibri"/>
              </a:rPr>
              <a:t> </a:t>
            </a:r>
            <a:r>
              <a:rPr lang="ru-RU" spc="-50" dirty="0">
                <a:solidFill>
                  <a:srgbClr val="2E3695"/>
                </a:solidFill>
                <a:latin typeface="Calibri"/>
                <a:cs typeface="Calibri"/>
              </a:rPr>
              <a:t>И</a:t>
            </a:r>
            <a:r>
              <a:rPr lang="ru-RU" dirty="0">
                <a:latin typeface="Calibri"/>
                <a:cs typeface="Calibri"/>
              </a:rPr>
              <a:t/>
            </a:r>
            <a:br>
              <a:rPr lang="ru-RU" dirty="0">
                <a:latin typeface="Calibri"/>
                <a:cs typeface="Calibri"/>
              </a:rPr>
            </a:br>
            <a:r>
              <a:rPr lang="ru-RU" spc="-20" dirty="0">
                <a:solidFill>
                  <a:srgbClr val="2E3695"/>
                </a:solidFill>
                <a:latin typeface="Calibri"/>
                <a:cs typeface="Calibri"/>
              </a:rPr>
              <a:t>НАЧАЛЬНОГО</a:t>
            </a:r>
            <a:r>
              <a:rPr lang="ru-RU" spc="-105" dirty="0">
                <a:solidFill>
                  <a:srgbClr val="2E3695"/>
                </a:solidFill>
                <a:latin typeface="Calibri"/>
                <a:cs typeface="Calibri"/>
              </a:rPr>
              <a:t> </a:t>
            </a:r>
            <a:r>
              <a:rPr lang="ru-RU" spc="-10" dirty="0">
                <a:solidFill>
                  <a:srgbClr val="2E3695"/>
                </a:solidFill>
                <a:latin typeface="Calibri"/>
                <a:cs typeface="Calibri"/>
              </a:rPr>
              <a:t>ОБРАЗОВАНИЯ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F3AD17C-9CD7-42C0-A508-B4343C63B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455333"/>
            <a:ext cx="6400800" cy="1947333"/>
          </a:xfrm>
        </p:spPr>
        <p:txBody>
          <a:bodyPr/>
          <a:lstStyle/>
          <a:p>
            <a:r>
              <a:rPr lang="ru-RU" b="1" dirty="0"/>
              <a:t>Секреты успешного взаимодействия:</a:t>
            </a:r>
          </a:p>
          <a:p>
            <a:r>
              <a:rPr lang="ru-RU" b="1" dirty="0"/>
              <a:t>«Дети-родители-детский сад-лицей»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12326CC-78C0-4133-B0F2-B29B7A522104}"/>
              </a:ext>
            </a:extLst>
          </p:cNvPr>
          <p:cNvSpPr txBox="1"/>
          <p:nvPr/>
        </p:nvSpPr>
        <p:spPr>
          <a:xfrm>
            <a:off x="7477125" y="4789349"/>
            <a:ext cx="4714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Заместитель заведующего</a:t>
            </a:r>
          </a:p>
          <a:p>
            <a:r>
              <a:rPr lang="ru-RU" dirty="0"/>
              <a:t>МАДОУ «Детский сад №22» г. Перми</a:t>
            </a:r>
          </a:p>
          <a:p>
            <a:r>
              <a:rPr lang="ru-RU" dirty="0"/>
              <a:t>Е.А. Лихачева</a:t>
            </a:r>
          </a:p>
          <a:p>
            <a:r>
              <a:rPr lang="ru-RU" dirty="0"/>
              <a:t>Учитель начальных классов МАОУ «Лицей №5»</a:t>
            </a:r>
          </a:p>
          <a:p>
            <a:r>
              <a:rPr lang="ru-RU" dirty="0"/>
              <a:t>С.Ю. Петрова</a:t>
            </a:r>
          </a:p>
        </p:txBody>
      </p:sp>
    </p:spTree>
    <p:extLst>
      <p:ext uri="{BB962C8B-B14F-4D97-AF65-F5344CB8AC3E}">
        <p14:creationId xmlns:p14="http://schemas.microsoft.com/office/powerpoint/2010/main" val="24826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A99C9F-4CD1-4AA3-9144-48D475C94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единой образовательной среды для детей, родителей, педагогов и социальных партнеров, в том числе с использованием цифровых образовательных ресурсов.</a:t>
            </a:r>
          </a:p>
          <a:p>
            <a:endParaRPr lang="ru-RU" dirty="0"/>
          </a:p>
        </p:txBody>
      </p:sp>
      <p:pic>
        <p:nvPicPr>
          <p:cNvPr id="4" name="object 2">
            <a:extLst>
              <a:ext uri="{FF2B5EF4-FFF2-40B4-BE49-F238E27FC236}">
                <a16:creationId xmlns:a16="http://schemas.microsoft.com/office/drawing/2014/main" xmlns="" id="{0A098B10-A977-4E32-8C27-7F691C82BF7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2967567"/>
            <a:ext cx="3414776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46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4A9279-5B75-4448-9E4F-2DAE34CDB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613607"/>
            <a:ext cx="8534400" cy="2679822"/>
          </a:xfrm>
        </p:spPr>
        <p:txBody>
          <a:bodyPr>
            <a:normAutofit/>
          </a:bodyPr>
          <a:lstStyle/>
          <a:p>
            <a:r>
              <a:rPr lang="ru-RU" sz="1800" dirty="0"/>
              <a:t>Важную</a:t>
            </a:r>
            <a:r>
              <a:rPr lang="ru-RU" sz="1800" spc="-100" dirty="0"/>
              <a:t> </a:t>
            </a:r>
            <a:r>
              <a:rPr lang="ru-RU" sz="1800" dirty="0"/>
              <a:t>роль</a:t>
            </a:r>
            <a:r>
              <a:rPr lang="ru-RU" sz="1800" spc="-55" dirty="0"/>
              <a:t> </a:t>
            </a:r>
            <a:r>
              <a:rPr lang="ru-RU" sz="1800" dirty="0"/>
              <a:t>в</a:t>
            </a:r>
            <a:r>
              <a:rPr lang="ru-RU" sz="1800" spc="-35" dirty="0"/>
              <a:t> </a:t>
            </a:r>
            <a:r>
              <a:rPr lang="ru-RU" sz="1800" dirty="0"/>
              <a:t>обеспечении</a:t>
            </a:r>
            <a:r>
              <a:rPr lang="ru-RU" sz="1800" spc="-75" dirty="0"/>
              <a:t> </a:t>
            </a:r>
            <a:r>
              <a:rPr lang="ru-RU" sz="1800" dirty="0"/>
              <a:t>эффективной</a:t>
            </a:r>
            <a:r>
              <a:rPr lang="ru-RU" sz="1800" spc="-10" dirty="0"/>
              <a:t> </a:t>
            </a:r>
            <a:r>
              <a:rPr lang="ru-RU" sz="1800" dirty="0"/>
              <a:t>преемственности</a:t>
            </a:r>
            <a:r>
              <a:rPr lang="ru-RU" sz="1800" spc="-50" dirty="0"/>
              <a:t> </a:t>
            </a:r>
            <a:r>
              <a:rPr lang="ru-RU" sz="1800" spc="-10" dirty="0"/>
              <a:t>дошкольного</a:t>
            </a:r>
            <a:r>
              <a:rPr lang="ru-RU" sz="1800" spc="-75" dirty="0"/>
              <a:t> </a:t>
            </a:r>
            <a:r>
              <a:rPr lang="ru-RU" sz="1800" dirty="0"/>
              <a:t>и</a:t>
            </a:r>
            <a:r>
              <a:rPr lang="ru-RU" sz="1800" spc="-45" dirty="0"/>
              <a:t> </a:t>
            </a:r>
            <a:r>
              <a:rPr lang="ru-RU" sz="1800" spc="-10" dirty="0"/>
              <a:t>начального образования</a:t>
            </a:r>
            <a:r>
              <a:rPr lang="ru-RU" sz="1800" spc="-75" dirty="0"/>
              <a:t> </a:t>
            </a:r>
            <a:r>
              <a:rPr lang="ru-RU" sz="1800" dirty="0"/>
              <a:t>играет</a:t>
            </a:r>
            <a:r>
              <a:rPr lang="ru-RU" sz="1800" spc="-30" dirty="0"/>
              <a:t> </a:t>
            </a:r>
            <a:r>
              <a:rPr lang="ru-RU" sz="1800" dirty="0"/>
              <a:t>координация</a:t>
            </a:r>
            <a:r>
              <a:rPr lang="ru-RU" sz="1800" spc="-55" dirty="0"/>
              <a:t> </a:t>
            </a:r>
            <a:r>
              <a:rPr lang="ru-RU" sz="1800" spc="-10" dirty="0"/>
              <a:t>взаимодействия</a:t>
            </a:r>
            <a:r>
              <a:rPr lang="ru-RU" sz="1800" spc="-35" dirty="0"/>
              <a:t> </a:t>
            </a:r>
            <a:r>
              <a:rPr lang="ru-RU" sz="1800" dirty="0"/>
              <a:t>между</a:t>
            </a:r>
            <a:r>
              <a:rPr lang="ru-RU" sz="1800" spc="-25" dirty="0"/>
              <a:t> </a:t>
            </a:r>
            <a:r>
              <a:rPr lang="ru-RU" sz="1800" spc="-10" dirty="0"/>
              <a:t>педагогическими </a:t>
            </a:r>
            <a:br>
              <a:rPr lang="ru-RU" sz="1800" spc="-10" dirty="0"/>
            </a:br>
            <a:r>
              <a:rPr lang="ru-RU" sz="1800" spc="-10" dirty="0"/>
              <a:t>коллективами ДОУ и Школы  </a:t>
            </a:r>
            <a:endParaRPr lang="ru-RU" sz="1800" dirty="0"/>
          </a:p>
        </p:txBody>
      </p:sp>
      <p:pic>
        <p:nvPicPr>
          <p:cNvPr id="4" name="object 23">
            <a:extLst>
              <a:ext uri="{FF2B5EF4-FFF2-40B4-BE49-F238E27FC236}">
                <a16:creationId xmlns:a16="http://schemas.microsoft.com/office/drawing/2014/main" xmlns="" id="{DD3397C4-3757-424B-813F-A1B2188F404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0950" y="299740"/>
            <a:ext cx="7672250" cy="832374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13E144-1449-49D8-85D8-C34A773125DF}"/>
              </a:ext>
            </a:extLst>
          </p:cNvPr>
          <p:cNvSpPr/>
          <p:nvPr/>
        </p:nvSpPr>
        <p:spPr>
          <a:xfrm>
            <a:off x="418010" y="531261"/>
            <a:ext cx="10564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37940" lvl="0" defTabSz="914400">
              <a:spcBef>
                <a:spcPts val="5"/>
              </a:spcBef>
            </a:pPr>
            <a:r>
              <a:rPr lang="ru-RU" b="1" kern="0" dirty="0">
                <a:solidFill>
                  <a:srgbClr val="171717"/>
                </a:solidFill>
                <a:latin typeface="Times New Roman"/>
                <a:cs typeface="Times New Roman"/>
              </a:rPr>
              <a:t>Организация</a:t>
            </a:r>
            <a:r>
              <a:rPr lang="ru-RU" b="1" kern="0" spc="-30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lang="ru-RU" b="1" kern="0" dirty="0">
                <a:solidFill>
                  <a:srgbClr val="171717"/>
                </a:solidFill>
                <a:latin typeface="Times New Roman"/>
                <a:cs typeface="Times New Roman"/>
              </a:rPr>
              <a:t>работы</a:t>
            </a:r>
            <a:r>
              <a:rPr lang="ru-RU" b="1" kern="0" spc="-40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lang="ru-RU" b="1" kern="0" dirty="0">
                <a:solidFill>
                  <a:srgbClr val="171717"/>
                </a:solidFill>
                <a:latin typeface="Times New Roman"/>
                <a:cs typeface="Times New Roman"/>
              </a:rPr>
              <a:t>по</a:t>
            </a:r>
            <a:r>
              <a:rPr lang="ru-RU" b="1" kern="0" spc="-35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lang="ru-RU" b="1" kern="0" spc="-10" dirty="0">
                <a:solidFill>
                  <a:srgbClr val="171717"/>
                </a:solidFill>
                <a:latin typeface="Times New Roman"/>
                <a:cs typeface="Times New Roman"/>
              </a:rPr>
              <a:t>преемственности</a:t>
            </a:r>
            <a:endParaRPr lang="ru-RU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pic>
        <p:nvPicPr>
          <p:cNvPr id="6" name="object 7">
            <a:extLst>
              <a:ext uri="{FF2B5EF4-FFF2-40B4-BE49-F238E27FC236}">
                <a16:creationId xmlns:a16="http://schemas.microsoft.com/office/drawing/2014/main" xmlns="" id="{E2E42DE9-AC42-4EEF-A51F-531239EE936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4212" y="1694034"/>
            <a:ext cx="3300983" cy="135788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C5E8538-2F47-4035-AF5E-4D142159F0D3}"/>
              </a:ext>
            </a:extLst>
          </p:cNvPr>
          <p:cNvSpPr/>
          <p:nvPr/>
        </p:nvSpPr>
        <p:spPr>
          <a:xfrm>
            <a:off x="993927" y="1925555"/>
            <a:ext cx="2618024" cy="9489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9105" marR="5080" lvl="0" indent="-447040" defTabSz="914400">
              <a:spcBef>
                <a:spcPts val="100"/>
              </a:spcBef>
            </a:pPr>
            <a:r>
              <a:rPr lang="ru-RU" b="1" kern="0" spc="-10" dirty="0">
                <a:solidFill>
                  <a:srgbClr val="171717"/>
                </a:solidFill>
                <a:latin typeface="Times New Roman"/>
                <a:cs typeface="Times New Roman"/>
              </a:rPr>
              <a:t>  Методическая</a:t>
            </a:r>
            <a:r>
              <a:rPr lang="ru-RU" b="1" kern="0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lang="ru-RU" b="1" kern="0" spc="-10" dirty="0">
                <a:solidFill>
                  <a:srgbClr val="171717"/>
                </a:solidFill>
                <a:latin typeface="Times New Roman"/>
                <a:cs typeface="Times New Roman"/>
              </a:rPr>
              <a:t>работа </a:t>
            </a:r>
          </a:p>
          <a:p>
            <a:pPr marL="459105" marR="5080" lvl="0" indent="-447040" algn="ctr" defTabSz="914400">
              <a:spcBef>
                <a:spcPts val="100"/>
              </a:spcBef>
            </a:pPr>
            <a:r>
              <a:rPr lang="ru-RU" b="1" kern="0" dirty="0">
                <a:solidFill>
                  <a:srgbClr val="171717"/>
                </a:solidFill>
                <a:latin typeface="Times New Roman"/>
                <a:cs typeface="Times New Roman"/>
              </a:rPr>
              <a:t>с</a:t>
            </a:r>
            <a:r>
              <a:rPr lang="ru-RU" b="1" kern="0" spc="-25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lang="ru-RU" b="1" kern="0" spc="-10" dirty="0">
                <a:solidFill>
                  <a:srgbClr val="171717"/>
                </a:solidFill>
                <a:latin typeface="Times New Roman"/>
                <a:cs typeface="Times New Roman"/>
              </a:rPr>
              <a:t>педагогами </a:t>
            </a:r>
          </a:p>
          <a:p>
            <a:pPr marL="459105" marR="5080" lvl="0" indent="-447040" algn="ctr" defTabSz="914400">
              <a:spcBef>
                <a:spcPts val="100"/>
              </a:spcBef>
            </a:pPr>
            <a:r>
              <a:rPr lang="ru-RU" b="1" kern="0" spc="-10" dirty="0">
                <a:solidFill>
                  <a:srgbClr val="171717"/>
                </a:solidFill>
                <a:latin typeface="Times New Roman"/>
                <a:cs typeface="Times New Roman"/>
              </a:rPr>
              <a:t>ДОУ и Лицея</a:t>
            </a:r>
            <a:endParaRPr lang="ru-RU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pic>
        <p:nvPicPr>
          <p:cNvPr id="8" name="object 11">
            <a:extLst>
              <a:ext uri="{FF2B5EF4-FFF2-40B4-BE49-F238E27FC236}">
                <a16:creationId xmlns:a16="http://schemas.microsoft.com/office/drawing/2014/main" xmlns="" id="{250003CD-B4DF-4680-A32D-7C7EB3C97E8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45508" y="2193919"/>
            <a:ext cx="3300984" cy="1357883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D8273CC-CC45-44AA-9E3D-ADE3FBCD1F10}"/>
              </a:ext>
            </a:extLst>
          </p:cNvPr>
          <p:cNvSpPr/>
          <p:nvPr/>
        </p:nvSpPr>
        <p:spPr>
          <a:xfrm>
            <a:off x="5164014" y="2584710"/>
            <a:ext cx="1863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 defTabSz="914400">
              <a:spcBef>
                <a:spcPts val="100"/>
              </a:spcBef>
            </a:pPr>
            <a:r>
              <a:rPr lang="ru-RU" b="1" kern="0" dirty="0">
                <a:solidFill>
                  <a:srgbClr val="171717"/>
                </a:solidFill>
                <a:latin typeface="Times New Roman"/>
                <a:cs typeface="Times New Roman"/>
              </a:rPr>
              <a:t>Работа</a:t>
            </a:r>
            <a:r>
              <a:rPr lang="ru-RU" b="1" kern="0" spc="-30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lang="ru-RU" b="1" kern="0" dirty="0">
                <a:solidFill>
                  <a:srgbClr val="171717"/>
                </a:solidFill>
                <a:latin typeface="Times New Roman"/>
                <a:cs typeface="Times New Roman"/>
              </a:rPr>
              <a:t>с</a:t>
            </a:r>
            <a:r>
              <a:rPr lang="ru-RU" b="1" kern="0" spc="-15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lang="ru-RU" b="1" kern="0" spc="-10" dirty="0">
                <a:solidFill>
                  <a:srgbClr val="171717"/>
                </a:solidFill>
                <a:latin typeface="Times New Roman"/>
                <a:cs typeface="Times New Roman"/>
              </a:rPr>
              <a:t>детьми</a:t>
            </a:r>
            <a:endParaRPr lang="ru-RU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object 9">
            <a:extLst>
              <a:ext uri="{FF2B5EF4-FFF2-40B4-BE49-F238E27FC236}">
                <a16:creationId xmlns:a16="http://schemas.microsoft.com/office/drawing/2014/main" xmlns="" id="{23BE50E6-5264-4CBE-9E38-03D1E1475D9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11376" y="1694033"/>
            <a:ext cx="3296412" cy="1357883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E5F8713-C921-4142-B19A-C34ADB2A61B0}"/>
              </a:ext>
            </a:extLst>
          </p:cNvPr>
          <p:cNvSpPr/>
          <p:nvPr/>
        </p:nvSpPr>
        <p:spPr>
          <a:xfrm>
            <a:off x="8890566" y="2043396"/>
            <a:ext cx="1938031" cy="6591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2400" marR="5080" lvl="0" indent="-140335" algn="ctr" defTabSz="914400">
              <a:spcBef>
                <a:spcPts val="100"/>
              </a:spcBef>
            </a:pPr>
            <a:r>
              <a:rPr lang="ru-RU" b="1" kern="0" spc="-10" dirty="0">
                <a:solidFill>
                  <a:srgbClr val="171717"/>
                </a:solidFill>
                <a:latin typeface="Times New Roman"/>
                <a:cs typeface="Times New Roman"/>
              </a:rPr>
              <a:t>Взаимодействие </a:t>
            </a:r>
          </a:p>
          <a:p>
            <a:pPr marL="152400" marR="5080" lvl="0" indent="-140335" algn="ctr" defTabSz="914400">
              <a:spcBef>
                <a:spcPts val="100"/>
              </a:spcBef>
            </a:pPr>
            <a:r>
              <a:rPr lang="ru-RU" b="1" kern="0" dirty="0">
                <a:solidFill>
                  <a:srgbClr val="171717"/>
                </a:solidFill>
                <a:latin typeface="Times New Roman"/>
                <a:cs typeface="Times New Roman"/>
              </a:rPr>
              <a:t>с</a:t>
            </a:r>
            <a:r>
              <a:rPr lang="ru-RU" b="1" kern="0" spc="-15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lang="ru-RU" b="1" kern="0" spc="-10" dirty="0">
                <a:solidFill>
                  <a:srgbClr val="171717"/>
                </a:solidFill>
                <a:latin typeface="Times New Roman"/>
                <a:cs typeface="Times New Roman"/>
              </a:rPr>
              <a:t>родителями</a:t>
            </a:r>
            <a:endParaRPr lang="ru-RU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pic>
        <p:nvPicPr>
          <p:cNvPr id="12" name="object 5">
            <a:extLst>
              <a:ext uri="{FF2B5EF4-FFF2-40B4-BE49-F238E27FC236}">
                <a16:creationId xmlns:a16="http://schemas.microsoft.com/office/drawing/2014/main" xmlns="" id="{9689B028-AFE4-4812-8D87-3B7284D3CF96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70127" y="4146618"/>
            <a:ext cx="6624828" cy="891540"/>
          </a:xfrm>
          <a:prstGeom prst="rect">
            <a:avLst/>
          </a:prstGeom>
        </p:spPr>
      </p:pic>
      <p:sp>
        <p:nvSpPr>
          <p:cNvPr id="13" name="object 6">
            <a:extLst>
              <a:ext uri="{FF2B5EF4-FFF2-40B4-BE49-F238E27FC236}">
                <a16:creationId xmlns:a16="http://schemas.microsoft.com/office/drawing/2014/main" xmlns="" id="{E4CB2445-26E0-466B-8B95-A1A4377AE2BD}"/>
              </a:ext>
            </a:extLst>
          </p:cNvPr>
          <p:cNvSpPr txBox="1"/>
          <p:nvPr/>
        </p:nvSpPr>
        <p:spPr>
          <a:xfrm>
            <a:off x="5262426" y="4463429"/>
            <a:ext cx="18402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914400">
              <a:spcBef>
                <a:spcPts val="100"/>
              </a:spcBef>
            </a:pPr>
            <a:r>
              <a:rPr b="1" kern="0" spc="-10" dirty="0">
                <a:solidFill>
                  <a:srgbClr val="171717"/>
                </a:solidFill>
                <a:latin typeface="Times New Roman"/>
                <a:cs typeface="Times New Roman"/>
              </a:rPr>
              <a:t>Преемственность</a:t>
            </a:r>
            <a:endParaRPr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303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40A64C-F467-43A5-B141-5353BF3A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9" y="5509414"/>
            <a:ext cx="8534400" cy="1507067"/>
          </a:xfrm>
        </p:spPr>
        <p:txBody>
          <a:bodyPr/>
          <a:lstStyle/>
          <a:p>
            <a:r>
              <a:rPr lang="ru-RU" dirty="0"/>
              <a:t>Задачи преемственности</a:t>
            </a:r>
          </a:p>
        </p:txBody>
      </p:sp>
      <p:grpSp>
        <p:nvGrpSpPr>
          <p:cNvPr id="37" name="object 45">
            <a:extLst>
              <a:ext uri="{FF2B5EF4-FFF2-40B4-BE49-F238E27FC236}">
                <a16:creationId xmlns:a16="http://schemas.microsoft.com/office/drawing/2014/main" xmlns="" id="{EF2D6A74-59C7-4169-9749-5D70B6272E8C}"/>
              </a:ext>
            </a:extLst>
          </p:cNvPr>
          <p:cNvGrpSpPr/>
          <p:nvPr/>
        </p:nvGrpSpPr>
        <p:grpSpPr>
          <a:xfrm>
            <a:off x="6359071" y="447074"/>
            <a:ext cx="5471160" cy="797560"/>
            <a:chOff x="6408420" y="1036319"/>
            <a:chExt cx="5471160" cy="797560"/>
          </a:xfrm>
        </p:grpSpPr>
        <p:pic>
          <p:nvPicPr>
            <p:cNvPr id="38" name="object 46">
              <a:extLst>
                <a:ext uri="{FF2B5EF4-FFF2-40B4-BE49-F238E27FC236}">
                  <a16:creationId xmlns:a16="http://schemas.microsoft.com/office/drawing/2014/main" xmlns="" id="{C0ECAFE4-FB8E-4094-AC36-3169B7AC13C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08420" y="1100327"/>
              <a:ext cx="5471160" cy="733044"/>
            </a:xfrm>
            <a:prstGeom prst="rect">
              <a:avLst/>
            </a:prstGeom>
          </p:spPr>
        </p:pic>
        <p:pic>
          <p:nvPicPr>
            <p:cNvPr id="39" name="object 47">
              <a:extLst>
                <a:ext uri="{FF2B5EF4-FFF2-40B4-BE49-F238E27FC236}">
                  <a16:creationId xmlns:a16="http://schemas.microsoft.com/office/drawing/2014/main" xmlns="" id="{F655BF7F-75EA-4BFF-BE1D-F52A9D8F719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97396" y="1036319"/>
              <a:ext cx="5170932" cy="797051"/>
            </a:xfrm>
            <a:prstGeom prst="rect">
              <a:avLst/>
            </a:prstGeom>
          </p:spPr>
        </p:pic>
        <p:sp>
          <p:nvSpPr>
            <p:cNvPr id="40" name="object 48">
              <a:extLst>
                <a:ext uri="{FF2B5EF4-FFF2-40B4-BE49-F238E27FC236}">
                  <a16:creationId xmlns:a16="http://schemas.microsoft.com/office/drawing/2014/main" xmlns="" id="{8A4D8F31-17A3-4C37-95D1-AC395565268B}"/>
                </a:ext>
              </a:extLst>
            </p:cNvPr>
            <p:cNvSpPr/>
            <p:nvPr/>
          </p:nvSpPr>
          <p:spPr>
            <a:xfrm>
              <a:off x="6457315" y="1129918"/>
              <a:ext cx="5373370" cy="634365"/>
            </a:xfrm>
            <a:custGeom>
              <a:avLst/>
              <a:gdLst/>
              <a:ahLst/>
              <a:cxnLst/>
              <a:rect l="l" t="t" r="r" b="b"/>
              <a:pathLst>
                <a:path w="5373370" h="634364">
                  <a:moveTo>
                    <a:pt x="5267579" y="0"/>
                  </a:moveTo>
                  <a:lnTo>
                    <a:pt x="105663" y="0"/>
                  </a:lnTo>
                  <a:lnTo>
                    <a:pt x="64561" y="8294"/>
                  </a:lnTo>
                  <a:lnTo>
                    <a:pt x="30972" y="30924"/>
                  </a:lnTo>
                  <a:lnTo>
                    <a:pt x="8312" y="64508"/>
                  </a:lnTo>
                  <a:lnTo>
                    <a:pt x="0" y="105663"/>
                  </a:lnTo>
                  <a:lnTo>
                    <a:pt x="0" y="528446"/>
                  </a:lnTo>
                  <a:lnTo>
                    <a:pt x="8312" y="569602"/>
                  </a:lnTo>
                  <a:lnTo>
                    <a:pt x="30972" y="603186"/>
                  </a:lnTo>
                  <a:lnTo>
                    <a:pt x="64561" y="625816"/>
                  </a:lnTo>
                  <a:lnTo>
                    <a:pt x="105663" y="634110"/>
                  </a:lnTo>
                  <a:lnTo>
                    <a:pt x="5267579" y="634110"/>
                  </a:lnTo>
                  <a:lnTo>
                    <a:pt x="5308681" y="625816"/>
                  </a:lnTo>
                  <a:lnTo>
                    <a:pt x="5342270" y="603186"/>
                  </a:lnTo>
                  <a:lnTo>
                    <a:pt x="5364930" y="569602"/>
                  </a:lnTo>
                  <a:lnTo>
                    <a:pt x="5373243" y="528446"/>
                  </a:lnTo>
                  <a:lnTo>
                    <a:pt x="5373243" y="105663"/>
                  </a:lnTo>
                  <a:lnTo>
                    <a:pt x="5364930" y="64508"/>
                  </a:lnTo>
                  <a:lnTo>
                    <a:pt x="5342270" y="30924"/>
                  </a:lnTo>
                  <a:lnTo>
                    <a:pt x="5308681" y="8294"/>
                  </a:lnTo>
                  <a:lnTo>
                    <a:pt x="5267579" y="0"/>
                  </a:lnTo>
                  <a:close/>
                </a:path>
              </a:pathLst>
            </a:custGeom>
            <a:solidFill>
              <a:srgbClr val="D1E7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9">
              <a:extLst>
                <a:ext uri="{FF2B5EF4-FFF2-40B4-BE49-F238E27FC236}">
                  <a16:creationId xmlns:a16="http://schemas.microsoft.com/office/drawing/2014/main" xmlns="" id="{124CF408-036F-4265-9558-BB19AEDB31BF}"/>
                </a:ext>
              </a:extLst>
            </p:cNvPr>
            <p:cNvSpPr/>
            <p:nvPr/>
          </p:nvSpPr>
          <p:spPr>
            <a:xfrm>
              <a:off x="6457315" y="1129918"/>
              <a:ext cx="5373370" cy="634365"/>
            </a:xfrm>
            <a:custGeom>
              <a:avLst/>
              <a:gdLst/>
              <a:ahLst/>
              <a:cxnLst/>
              <a:rect l="l" t="t" r="r" b="b"/>
              <a:pathLst>
                <a:path w="5373370" h="634364">
                  <a:moveTo>
                    <a:pt x="0" y="105663"/>
                  </a:moveTo>
                  <a:lnTo>
                    <a:pt x="8312" y="64508"/>
                  </a:lnTo>
                  <a:lnTo>
                    <a:pt x="30972" y="30924"/>
                  </a:lnTo>
                  <a:lnTo>
                    <a:pt x="64561" y="8294"/>
                  </a:lnTo>
                  <a:lnTo>
                    <a:pt x="105663" y="0"/>
                  </a:lnTo>
                  <a:lnTo>
                    <a:pt x="5267579" y="0"/>
                  </a:lnTo>
                  <a:lnTo>
                    <a:pt x="5308681" y="8294"/>
                  </a:lnTo>
                  <a:lnTo>
                    <a:pt x="5342270" y="30924"/>
                  </a:lnTo>
                  <a:lnTo>
                    <a:pt x="5364930" y="64508"/>
                  </a:lnTo>
                  <a:lnTo>
                    <a:pt x="5373243" y="105663"/>
                  </a:lnTo>
                  <a:lnTo>
                    <a:pt x="5373243" y="528446"/>
                  </a:lnTo>
                  <a:lnTo>
                    <a:pt x="5364930" y="569602"/>
                  </a:lnTo>
                  <a:lnTo>
                    <a:pt x="5342270" y="603186"/>
                  </a:lnTo>
                  <a:lnTo>
                    <a:pt x="5308681" y="625816"/>
                  </a:lnTo>
                  <a:lnTo>
                    <a:pt x="5267579" y="634110"/>
                  </a:lnTo>
                  <a:lnTo>
                    <a:pt x="105663" y="634110"/>
                  </a:lnTo>
                  <a:lnTo>
                    <a:pt x="64561" y="625816"/>
                  </a:lnTo>
                  <a:lnTo>
                    <a:pt x="30972" y="603186"/>
                  </a:lnTo>
                  <a:lnTo>
                    <a:pt x="8312" y="569602"/>
                  </a:lnTo>
                  <a:lnTo>
                    <a:pt x="0" y="528446"/>
                  </a:lnTo>
                  <a:lnTo>
                    <a:pt x="0" y="105663"/>
                  </a:lnTo>
                  <a:close/>
                </a:path>
              </a:pathLst>
            </a:custGeom>
            <a:ln w="12700">
              <a:solidFill>
                <a:srgbClr val="9DC9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BF488A76-1F16-493F-BC0A-36B61E469C60}"/>
              </a:ext>
            </a:extLst>
          </p:cNvPr>
          <p:cNvSpPr/>
          <p:nvPr/>
        </p:nvSpPr>
        <p:spPr>
          <a:xfrm>
            <a:off x="5971944" y="477595"/>
            <a:ext cx="6096000" cy="7092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 algn="ctr">
              <a:lnSpc>
                <a:spcPct val="101400"/>
              </a:lnSpc>
              <a:spcBef>
                <a:spcPts val="80"/>
              </a:spcBef>
            </a:pP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обеспечение</a:t>
            </a:r>
            <a:r>
              <a:rPr lang="ru-RU" sz="1300" b="1" spc="24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условий</a:t>
            </a:r>
            <a:r>
              <a:rPr lang="ru-RU" sz="1300" b="1" spc="26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для</a:t>
            </a:r>
            <a:r>
              <a:rPr lang="ru-RU" sz="1300" b="1" spc="28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адаптации</a:t>
            </a:r>
            <a:r>
              <a:rPr lang="ru-RU" sz="1300" b="1" spc="26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к</a:t>
            </a:r>
            <a:r>
              <a:rPr lang="ru-RU" sz="1300" b="1" spc="29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школе:</a:t>
            </a:r>
            <a:r>
              <a:rPr lang="ru-RU" sz="1300" b="1" spc="26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</a:p>
          <a:p>
            <a:pPr marL="12700" marR="5080" algn="ctr">
              <a:lnSpc>
                <a:spcPct val="101400"/>
              </a:lnSpc>
              <a:spcBef>
                <a:spcPts val="80"/>
              </a:spcBef>
            </a:pPr>
            <a:r>
              <a:rPr lang="ru-RU" sz="1300" b="1" spc="-10" dirty="0">
                <a:solidFill>
                  <a:srgbClr val="171717"/>
                </a:solidFill>
                <a:latin typeface="Cambria"/>
                <a:cs typeface="Cambria"/>
              </a:rPr>
              <a:t>школа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должна</a:t>
            </a:r>
            <a:r>
              <a:rPr lang="ru-RU" sz="1300" b="1" spc="254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быть</a:t>
            </a:r>
            <a:r>
              <a:rPr lang="ru-RU" sz="1300" b="1" spc="27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готова</a:t>
            </a:r>
            <a:r>
              <a:rPr lang="ru-RU" sz="1300" b="1" spc="27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учить,</a:t>
            </a:r>
            <a:r>
              <a:rPr lang="ru-RU" sz="1300" b="1" spc="26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развивать,</a:t>
            </a:r>
            <a:r>
              <a:rPr lang="ru-RU" sz="1300" b="1" spc="26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spc="-10" dirty="0">
                <a:solidFill>
                  <a:srgbClr val="171717"/>
                </a:solidFill>
                <a:latin typeface="Cambria"/>
                <a:cs typeface="Cambria"/>
              </a:rPr>
              <a:t>помогать</a:t>
            </a:r>
            <a:endParaRPr lang="ru-RU" sz="1300" dirty="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личностному</a:t>
            </a:r>
            <a:r>
              <a:rPr lang="ru-RU" sz="1300" b="1" spc="254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росту</a:t>
            </a:r>
            <a:r>
              <a:rPr lang="ru-RU" sz="1300" b="1" spc="28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самых</a:t>
            </a:r>
            <a:r>
              <a:rPr lang="ru-RU" sz="1300" b="1" spc="29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dirty="0">
                <a:solidFill>
                  <a:srgbClr val="171717"/>
                </a:solidFill>
                <a:latin typeface="Cambria"/>
                <a:cs typeface="Cambria"/>
              </a:rPr>
              <a:t>разных</a:t>
            </a:r>
            <a:r>
              <a:rPr lang="ru-RU" sz="1300" b="1" spc="29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spc="-10" dirty="0">
                <a:solidFill>
                  <a:srgbClr val="171717"/>
                </a:solidFill>
                <a:latin typeface="Cambria"/>
                <a:cs typeface="Cambria"/>
              </a:rPr>
              <a:t>детей</a:t>
            </a:r>
            <a:endParaRPr lang="ru-RU" sz="1300" dirty="0">
              <a:latin typeface="Cambria"/>
              <a:cs typeface="Cambria"/>
            </a:endParaRPr>
          </a:p>
        </p:txBody>
      </p:sp>
      <p:grpSp>
        <p:nvGrpSpPr>
          <p:cNvPr id="43" name="object 13">
            <a:extLst>
              <a:ext uri="{FF2B5EF4-FFF2-40B4-BE49-F238E27FC236}">
                <a16:creationId xmlns:a16="http://schemas.microsoft.com/office/drawing/2014/main" xmlns="" id="{5C55E371-24B1-4594-821E-2BDCEB394684}"/>
              </a:ext>
            </a:extLst>
          </p:cNvPr>
          <p:cNvGrpSpPr/>
          <p:nvPr/>
        </p:nvGrpSpPr>
        <p:grpSpPr>
          <a:xfrm>
            <a:off x="6398568" y="1356571"/>
            <a:ext cx="5469890" cy="625475"/>
            <a:chOff x="6490713" y="1825751"/>
            <a:chExt cx="5469890" cy="625475"/>
          </a:xfrm>
        </p:grpSpPr>
        <p:pic>
          <p:nvPicPr>
            <p:cNvPr id="44" name="object 14">
              <a:extLst>
                <a:ext uri="{FF2B5EF4-FFF2-40B4-BE49-F238E27FC236}">
                  <a16:creationId xmlns:a16="http://schemas.microsoft.com/office/drawing/2014/main" xmlns="" id="{1B77F121-BB04-4626-B5D8-559A965DE22A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90713" y="1844017"/>
              <a:ext cx="5452877" cy="606596"/>
            </a:xfrm>
            <a:prstGeom prst="rect">
              <a:avLst/>
            </a:prstGeom>
          </p:spPr>
        </p:pic>
        <p:pic>
          <p:nvPicPr>
            <p:cNvPr id="45" name="object 15">
              <a:extLst>
                <a:ext uri="{FF2B5EF4-FFF2-40B4-BE49-F238E27FC236}">
                  <a16:creationId xmlns:a16="http://schemas.microsoft.com/office/drawing/2014/main" xmlns="" id="{C6BBE3B8-FD77-4A2C-B8B6-527097D2F5F1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13576" y="1825751"/>
              <a:ext cx="5446776" cy="580644"/>
            </a:xfrm>
            <a:prstGeom prst="rect">
              <a:avLst/>
            </a:prstGeom>
          </p:spPr>
        </p:pic>
        <p:sp>
          <p:nvSpPr>
            <p:cNvPr id="46" name="object 16">
              <a:extLst>
                <a:ext uri="{FF2B5EF4-FFF2-40B4-BE49-F238E27FC236}">
                  <a16:creationId xmlns:a16="http://schemas.microsoft.com/office/drawing/2014/main" xmlns="" id="{05811C01-AC15-4DC4-A19B-A2AA45F43C4B}"/>
                </a:ext>
              </a:extLst>
            </p:cNvPr>
            <p:cNvSpPr/>
            <p:nvPr/>
          </p:nvSpPr>
          <p:spPr>
            <a:xfrm>
              <a:off x="6530213" y="1861311"/>
              <a:ext cx="5373370" cy="527050"/>
            </a:xfrm>
            <a:custGeom>
              <a:avLst/>
              <a:gdLst/>
              <a:ahLst/>
              <a:cxnLst/>
              <a:rect l="l" t="t" r="r" b="b"/>
              <a:pathLst>
                <a:path w="5373370" h="527050">
                  <a:moveTo>
                    <a:pt x="5285358" y="0"/>
                  </a:moveTo>
                  <a:lnTo>
                    <a:pt x="87756" y="0"/>
                  </a:lnTo>
                  <a:lnTo>
                    <a:pt x="53578" y="6889"/>
                  </a:lnTo>
                  <a:lnTo>
                    <a:pt x="25685" y="25685"/>
                  </a:lnTo>
                  <a:lnTo>
                    <a:pt x="6889" y="53578"/>
                  </a:lnTo>
                  <a:lnTo>
                    <a:pt x="0" y="87757"/>
                  </a:lnTo>
                  <a:lnTo>
                    <a:pt x="0" y="439165"/>
                  </a:lnTo>
                  <a:lnTo>
                    <a:pt x="6889" y="473364"/>
                  </a:lnTo>
                  <a:lnTo>
                    <a:pt x="25685" y="501300"/>
                  </a:lnTo>
                  <a:lnTo>
                    <a:pt x="53578" y="520140"/>
                  </a:lnTo>
                  <a:lnTo>
                    <a:pt x="87756" y="527050"/>
                  </a:lnTo>
                  <a:lnTo>
                    <a:pt x="5285358" y="527050"/>
                  </a:lnTo>
                  <a:lnTo>
                    <a:pt x="5319537" y="520140"/>
                  </a:lnTo>
                  <a:lnTo>
                    <a:pt x="5347430" y="501300"/>
                  </a:lnTo>
                  <a:lnTo>
                    <a:pt x="5366226" y="473364"/>
                  </a:lnTo>
                  <a:lnTo>
                    <a:pt x="5373115" y="439165"/>
                  </a:lnTo>
                  <a:lnTo>
                    <a:pt x="5373115" y="87757"/>
                  </a:lnTo>
                  <a:lnTo>
                    <a:pt x="5366226" y="53578"/>
                  </a:lnTo>
                  <a:lnTo>
                    <a:pt x="5347430" y="25685"/>
                  </a:lnTo>
                  <a:lnTo>
                    <a:pt x="5319537" y="6889"/>
                  </a:lnTo>
                  <a:lnTo>
                    <a:pt x="5285358" y="0"/>
                  </a:lnTo>
                  <a:close/>
                </a:path>
              </a:pathLst>
            </a:custGeom>
            <a:solidFill>
              <a:srgbClr val="D1E9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17">
              <a:extLst>
                <a:ext uri="{FF2B5EF4-FFF2-40B4-BE49-F238E27FC236}">
                  <a16:creationId xmlns:a16="http://schemas.microsoft.com/office/drawing/2014/main" xmlns="" id="{52A3163C-6837-44C4-BD3B-30022E543739}"/>
                </a:ext>
              </a:extLst>
            </p:cNvPr>
            <p:cNvSpPr/>
            <p:nvPr/>
          </p:nvSpPr>
          <p:spPr>
            <a:xfrm>
              <a:off x="6530213" y="1861311"/>
              <a:ext cx="5373370" cy="527050"/>
            </a:xfrm>
            <a:custGeom>
              <a:avLst/>
              <a:gdLst/>
              <a:ahLst/>
              <a:cxnLst/>
              <a:rect l="l" t="t" r="r" b="b"/>
              <a:pathLst>
                <a:path w="5373370" h="527050">
                  <a:moveTo>
                    <a:pt x="0" y="87757"/>
                  </a:moveTo>
                  <a:lnTo>
                    <a:pt x="6889" y="53578"/>
                  </a:lnTo>
                  <a:lnTo>
                    <a:pt x="25685" y="25685"/>
                  </a:lnTo>
                  <a:lnTo>
                    <a:pt x="53578" y="6889"/>
                  </a:lnTo>
                  <a:lnTo>
                    <a:pt x="87756" y="0"/>
                  </a:lnTo>
                  <a:lnTo>
                    <a:pt x="5285358" y="0"/>
                  </a:lnTo>
                  <a:lnTo>
                    <a:pt x="5319537" y="6889"/>
                  </a:lnTo>
                  <a:lnTo>
                    <a:pt x="5347430" y="25685"/>
                  </a:lnTo>
                  <a:lnTo>
                    <a:pt x="5366226" y="53578"/>
                  </a:lnTo>
                  <a:lnTo>
                    <a:pt x="5373115" y="87757"/>
                  </a:lnTo>
                  <a:lnTo>
                    <a:pt x="5373115" y="439165"/>
                  </a:lnTo>
                  <a:lnTo>
                    <a:pt x="5366226" y="473364"/>
                  </a:lnTo>
                  <a:lnTo>
                    <a:pt x="5347430" y="501300"/>
                  </a:lnTo>
                  <a:lnTo>
                    <a:pt x="5319537" y="520140"/>
                  </a:lnTo>
                  <a:lnTo>
                    <a:pt x="5285358" y="527050"/>
                  </a:lnTo>
                  <a:lnTo>
                    <a:pt x="87756" y="527050"/>
                  </a:lnTo>
                  <a:lnTo>
                    <a:pt x="53578" y="520140"/>
                  </a:lnTo>
                  <a:lnTo>
                    <a:pt x="25685" y="501300"/>
                  </a:lnTo>
                  <a:lnTo>
                    <a:pt x="6889" y="473364"/>
                  </a:lnTo>
                  <a:lnTo>
                    <a:pt x="0" y="439165"/>
                  </a:lnTo>
                  <a:lnTo>
                    <a:pt x="0" y="87757"/>
                  </a:lnTo>
                  <a:close/>
                </a:path>
              </a:pathLst>
            </a:custGeom>
            <a:ln w="12700">
              <a:solidFill>
                <a:srgbClr val="4699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26D53E18-F81A-402B-B164-72A6AC34712F}"/>
              </a:ext>
            </a:extLst>
          </p:cNvPr>
          <p:cNvSpPr/>
          <p:nvPr/>
        </p:nvSpPr>
        <p:spPr>
          <a:xfrm>
            <a:off x="6542083" y="1381034"/>
            <a:ext cx="6096000" cy="5140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6870" marR="5080" indent="-344805">
              <a:lnSpc>
                <a:spcPct val="101400"/>
              </a:lnSpc>
              <a:spcBef>
                <a:spcPts val="80"/>
              </a:spcBef>
            </a:pP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осознанное</a:t>
            </a:r>
            <a:r>
              <a:rPr lang="ru-RU" sz="1400" b="1" spc="-5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принятие</a:t>
            </a:r>
            <a:r>
              <a:rPr lang="ru-RU" sz="1400" b="1" spc="-3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ценностей</a:t>
            </a:r>
            <a:r>
              <a:rPr lang="ru-RU" sz="1400" b="1" spc="-3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здорового</a:t>
            </a:r>
            <a:r>
              <a:rPr lang="ru-RU" sz="1400" b="1" spc="-2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образа</a:t>
            </a:r>
            <a:r>
              <a:rPr lang="ru-RU" sz="1400" b="1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жизни</a:t>
            </a:r>
            <a:r>
              <a:rPr lang="ru-RU" sz="1400" b="1" spc="-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spc="-50" dirty="0">
                <a:solidFill>
                  <a:srgbClr val="171717"/>
                </a:solidFill>
                <a:latin typeface="Cambria"/>
                <a:cs typeface="Cambria"/>
              </a:rPr>
              <a:t>и </a:t>
            </a:r>
            <a:r>
              <a:rPr lang="ru-RU" sz="1400" b="1" spc="-20" dirty="0">
                <a:solidFill>
                  <a:srgbClr val="171717"/>
                </a:solidFill>
                <a:latin typeface="Cambria"/>
                <a:cs typeface="Cambria"/>
              </a:rPr>
              <a:t>регуляция</a:t>
            </a:r>
            <a:r>
              <a:rPr lang="ru-RU" sz="1400" b="1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своего поведения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в 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соответствии</a:t>
            </a:r>
            <a:r>
              <a:rPr lang="ru-RU" sz="1400" b="1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с</a:t>
            </a:r>
            <a:r>
              <a:rPr lang="ru-RU" sz="1400" b="1" spc="1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spc="-20" dirty="0">
                <a:solidFill>
                  <a:srgbClr val="171717"/>
                </a:solidFill>
                <a:latin typeface="Cambria"/>
                <a:cs typeface="Cambria"/>
              </a:rPr>
              <a:t>ними</a:t>
            </a:r>
            <a:endParaRPr lang="ru-RU" sz="1400" dirty="0">
              <a:latin typeface="Cambria"/>
              <a:cs typeface="Cambria"/>
            </a:endParaRPr>
          </a:p>
        </p:txBody>
      </p:sp>
      <p:grpSp>
        <p:nvGrpSpPr>
          <p:cNvPr id="49" name="object 24">
            <a:extLst>
              <a:ext uri="{FF2B5EF4-FFF2-40B4-BE49-F238E27FC236}">
                <a16:creationId xmlns:a16="http://schemas.microsoft.com/office/drawing/2014/main" xmlns="" id="{720CBE57-8ED1-46FC-BD15-2F473F078A3E}"/>
              </a:ext>
            </a:extLst>
          </p:cNvPr>
          <p:cNvGrpSpPr/>
          <p:nvPr/>
        </p:nvGrpSpPr>
        <p:grpSpPr>
          <a:xfrm>
            <a:off x="6407966" y="1935538"/>
            <a:ext cx="5453380" cy="797560"/>
            <a:chOff x="6466329" y="2465832"/>
            <a:chExt cx="5453380" cy="797560"/>
          </a:xfrm>
        </p:grpSpPr>
        <p:pic>
          <p:nvPicPr>
            <p:cNvPr id="50" name="object 25">
              <a:extLst>
                <a:ext uri="{FF2B5EF4-FFF2-40B4-BE49-F238E27FC236}">
                  <a16:creationId xmlns:a16="http://schemas.microsoft.com/office/drawing/2014/main" xmlns="" id="{E4B050FD-5E2F-496D-A0C3-3CB98122EAB7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66329" y="2537478"/>
              <a:ext cx="5452877" cy="719290"/>
            </a:xfrm>
            <a:prstGeom prst="rect">
              <a:avLst/>
            </a:prstGeom>
          </p:spPr>
        </p:pic>
        <p:pic>
          <p:nvPicPr>
            <p:cNvPr id="51" name="object 26">
              <a:extLst>
                <a:ext uri="{FF2B5EF4-FFF2-40B4-BE49-F238E27FC236}">
                  <a16:creationId xmlns:a16="http://schemas.microsoft.com/office/drawing/2014/main" xmlns="" id="{9E19BC86-85CE-4721-A918-0F1FBE513DF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57771" y="2465832"/>
              <a:ext cx="5309616" cy="797051"/>
            </a:xfrm>
            <a:prstGeom prst="rect">
              <a:avLst/>
            </a:prstGeom>
          </p:spPr>
        </p:pic>
        <p:pic>
          <p:nvPicPr>
            <p:cNvPr id="52" name="object 27">
              <a:extLst>
                <a:ext uri="{FF2B5EF4-FFF2-40B4-BE49-F238E27FC236}">
                  <a16:creationId xmlns:a16="http://schemas.microsoft.com/office/drawing/2014/main" xmlns="" id="{BB98DFD5-3298-4392-AFB1-80D3FBBB45D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05955" y="2557907"/>
              <a:ext cx="5373116" cy="638428"/>
            </a:xfrm>
            <a:prstGeom prst="rect">
              <a:avLst/>
            </a:prstGeom>
          </p:spPr>
        </p:pic>
        <p:sp>
          <p:nvSpPr>
            <p:cNvPr id="53" name="object 28">
              <a:extLst>
                <a:ext uri="{FF2B5EF4-FFF2-40B4-BE49-F238E27FC236}">
                  <a16:creationId xmlns:a16="http://schemas.microsoft.com/office/drawing/2014/main" xmlns="" id="{61F524A6-9178-4359-BEA9-2E3DEC476041}"/>
                </a:ext>
              </a:extLst>
            </p:cNvPr>
            <p:cNvSpPr/>
            <p:nvPr/>
          </p:nvSpPr>
          <p:spPr>
            <a:xfrm>
              <a:off x="6505955" y="2557907"/>
              <a:ext cx="5373370" cy="638810"/>
            </a:xfrm>
            <a:custGeom>
              <a:avLst/>
              <a:gdLst/>
              <a:ahLst/>
              <a:cxnLst/>
              <a:rect l="l" t="t" r="r" b="b"/>
              <a:pathLst>
                <a:path w="5373370" h="638810">
                  <a:moveTo>
                    <a:pt x="0" y="106425"/>
                  </a:moveTo>
                  <a:lnTo>
                    <a:pt x="8358" y="64990"/>
                  </a:lnTo>
                  <a:lnTo>
                    <a:pt x="31146" y="31162"/>
                  </a:lnTo>
                  <a:lnTo>
                    <a:pt x="64936" y="8360"/>
                  </a:lnTo>
                  <a:lnTo>
                    <a:pt x="106299" y="0"/>
                  </a:lnTo>
                  <a:lnTo>
                    <a:pt x="5266690" y="0"/>
                  </a:lnTo>
                  <a:lnTo>
                    <a:pt x="5308125" y="8360"/>
                  </a:lnTo>
                  <a:lnTo>
                    <a:pt x="5341953" y="31162"/>
                  </a:lnTo>
                  <a:lnTo>
                    <a:pt x="5364755" y="64990"/>
                  </a:lnTo>
                  <a:lnTo>
                    <a:pt x="5373116" y="106425"/>
                  </a:lnTo>
                  <a:lnTo>
                    <a:pt x="5373116" y="532002"/>
                  </a:lnTo>
                  <a:lnTo>
                    <a:pt x="5364755" y="573438"/>
                  </a:lnTo>
                  <a:lnTo>
                    <a:pt x="5341953" y="607266"/>
                  </a:lnTo>
                  <a:lnTo>
                    <a:pt x="5308125" y="630068"/>
                  </a:lnTo>
                  <a:lnTo>
                    <a:pt x="5266690" y="638428"/>
                  </a:lnTo>
                  <a:lnTo>
                    <a:pt x="106299" y="638428"/>
                  </a:lnTo>
                  <a:lnTo>
                    <a:pt x="64936" y="630068"/>
                  </a:lnTo>
                  <a:lnTo>
                    <a:pt x="31146" y="607266"/>
                  </a:lnTo>
                  <a:lnTo>
                    <a:pt x="8358" y="573438"/>
                  </a:lnTo>
                  <a:lnTo>
                    <a:pt x="0" y="532002"/>
                  </a:lnTo>
                  <a:lnTo>
                    <a:pt x="0" y="106425"/>
                  </a:lnTo>
                  <a:close/>
                </a:path>
              </a:pathLst>
            </a:custGeom>
            <a:ln w="12700">
              <a:solidFill>
                <a:srgbClr val="171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BCDF68F1-8BAD-49B5-8069-571E3FB3920F}"/>
              </a:ext>
            </a:extLst>
          </p:cNvPr>
          <p:cNvSpPr/>
          <p:nvPr/>
        </p:nvSpPr>
        <p:spPr>
          <a:xfrm>
            <a:off x="6014676" y="1984715"/>
            <a:ext cx="6096000" cy="757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 lvl="0" indent="280670" algn="ctr" defTabSz="914400">
              <a:lnSpc>
                <a:spcPct val="101400"/>
              </a:lnSpc>
              <a:spcBef>
                <a:spcPts val="80"/>
              </a:spcBef>
            </a:pP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обеспечение</a:t>
            </a:r>
            <a:r>
              <a:rPr lang="ru-RU" sz="1400" b="1" kern="0" spc="-8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ситуации</a:t>
            </a:r>
            <a:r>
              <a:rPr lang="ru-RU" sz="1400" b="1" kern="0" spc="-4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успеха</a:t>
            </a:r>
            <a:r>
              <a:rPr lang="ru-RU" sz="1400" b="1" kern="0" spc="-4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для</a:t>
            </a:r>
            <a:r>
              <a:rPr lang="ru-RU" sz="1400" b="1" kern="0" spc="-3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каждого</a:t>
            </a:r>
            <a:r>
              <a:rPr lang="ru-RU" sz="1400" b="1" kern="0" spc="-3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ребенка </a:t>
            </a:r>
          </a:p>
          <a:p>
            <a:pPr marL="12700" marR="5080" lvl="0" indent="280670" algn="ctr" defTabSz="914400">
              <a:lnSpc>
                <a:spcPct val="101400"/>
              </a:lnSpc>
              <a:spcBef>
                <a:spcPts val="80"/>
              </a:spcBef>
            </a:pP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каждого</a:t>
            </a:r>
            <a:r>
              <a:rPr lang="ru-RU" sz="1400" b="1" kern="0" spc="-4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ребенка,</a:t>
            </a:r>
            <a:r>
              <a:rPr lang="ru-RU" sz="1400" b="1" kern="0" spc="-4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развитие</a:t>
            </a:r>
            <a:r>
              <a:rPr lang="ru-RU" sz="1400" b="1" kern="0" spc="-3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его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 позитивного</a:t>
            </a:r>
            <a:r>
              <a:rPr lang="ru-RU" sz="1400" b="1" kern="0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отношения</a:t>
            </a:r>
            <a:r>
              <a:rPr lang="ru-RU" sz="1400" b="1" kern="0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50" dirty="0">
                <a:solidFill>
                  <a:srgbClr val="171717"/>
                </a:solidFill>
                <a:latin typeface="Cambria"/>
                <a:cs typeface="Cambria"/>
              </a:rPr>
              <a:t>к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  <a:p>
            <a:pPr marL="12700" marR="5080" lvl="0" indent="280670" algn="ctr" defTabSz="914400">
              <a:lnSpc>
                <a:spcPct val="101400"/>
              </a:lnSpc>
              <a:spcBef>
                <a:spcPts val="80"/>
              </a:spcBef>
            </a:pPr>
            <a:r>
              <a:rPr lang="ru-RU" sz="1400" b="1" kern="0" spc="-20" dirty="0">
                <a:solidFill>
                  <a:srgbClr val="171717"/>
                </a:solidFill>
                <a:latin typeface="Cambria"/>
                <a:cs typeface="Cambria"/>
              </a:rPr>
              <a:t>миру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</p:txBody>
      </p:sp>
      <p:grpSp>
        <p:nvGrpSpPr>
          <p:cNvPr id="56" name="object 30">
            <a:extLst>
              <a:ext uri="{FF2B5EF4-FFF2-40B4-BE49-F238E27FC236}">
                <a16:creationId xmlns:a16="http://schemas.microsoft.com/office/drawing/2014/main" xmlns="" id="{6432DAE8-04B2-4A0E-9FBF-CB488123F5D0}"/>
              </a:ext>
            </a:extLst>
          </p:cNvPr>
          <p:cNvGrpSpPr/>
          <p:nvPr/>
        </p:nvGrpSpPr>
        <p:grpSpPr>
          <a:xfrm>
            <a:off x="6447592" y="2782466"/>
            <a:ext cx="5453380" cy="797560"/>
            <a:chOff x="6449565" y="3265932"/>
            <a:chExt cx="5453380" cy="797560"/>
          </a:xfrm>
        </p:grpSpPr>
        <p:pic>
          <p:nvPicPr>
            <p:cNvPr id="57" name="object 31">
              <a:extLst>
                <a:ext uri="{FF2B5EF4-FFF2-40B4-BE49-F238E27FC236}">
                  <a16:creationId xmlns:a16="http://schemas.microsoft.com/office/drawing/2014/main" xmlns="" id="{B3DF9833-81BA-4D0D-8112-BE9206CB0DF9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49565" y="3340588"/>
              <a:ext cx="5452877" cy="711746"/>
            </a:xfrm>
            <a:prstGeom prst="rect">
              <a:avLst/>
            </a:prstGeom>
          </p:spPr>
        </p:pic>
        <p:pic>
          <p:nvPicPr>
            <p:cNvPr id="58" name="object 32">
              <a:extLst>
                <a:ext uri="{FF2B5EF4-FFF2-40B4-BE49-F238E27FC236}">
                  <a16:creationId xmlns:a16="http://schemas.microsoft.com/office/drawing/2014/main" xmlns="" id="{B4B928E7-4A7B-4ECE-80AD-3100EB1C3FB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804660" y="3265932"/>
              <a:ext cx="4782311" cy="797052"/>
            </a:xfrm>
            <a:prstGeom prst="rect">
              <a:avLst/>
            </a:prstGeom>
          </p:spPr>
        </p:pic>
        <p:sp>
          <p:nvSpPr>
            <p:cNvPr id="59" name="object 33">
              <a:extLst>
                <a:ext uri="{FF2B5EF4-FFF2-40B4-BE49-F238E27FC236}">
                  <a16:creationId xmlns:a16="http://schemas.microsoft.com/office/drawing/2014/main" xmlns="" id="{4ABF160E-DFB5-47AA-B404-DD550FFB55FB}"/>
                </a:ext>
              </a:extLst>
            </p:cNvPr>
            <p:cNvSpPr/>
            <p:nvPr/>
          </p:nvSpPr>
          <p:spPr>
            <a:xfrm>
              <a:off x="6489700" y="3356991"/>
              <a:ext cx="5373370" cy="632460"/>
            </a:xfrm>
            <a:custGeom>
              <a:avLst/>
              <a:gdLst/>
              <a:ahLst/>
              <a:cxnLst/>
              <a:rect l="l" t="t" r="r" b="b"/>
              <a:pathLst>
                <a:path w="5373370" h="632460">
                  <a:moveTo>
                    <a:pt x="5267833" y="0"/>
                  </a:moveTo>
                  <a:lnTo>
                    <a:pt x="105409" y="0"/>
                  </a:lnTo>
                  <a:lnTo>
                    <a:pt x="64400" y="8272"/>
                  </a:lnTo>
                  <a:lnTo>
                    <a:pt x="30892" y="30845"/>
                  </a:lnTo>
                  <a:lnTo>
                    <a:pt x="8290" y="64347"/>
                  </a:lnTo>
                  <a:lnTo>
                    <a:pt x="0" y="105410"/>
                  </a:lnTo>
                  <a:lnTo>
                    <a:pt x="0" y="527050"/>
                  </a:lnTo>
                  <a:lnTo>
                    <a:pt x="8290" y="568059"/>
                  </a:lnTo>
                  <a:lnTo>
                    <a:pt x="30892" y="601567"/>
                  </a:lnTo>
                  <a:lnTo>
                    <a:pt x="64400" y="624169"/>
                  </a:lnTo>
                  <a:lnTo>
                    <a:pt x="105409" y="632460"/>
                  </a:lnTo>
                  <a:lnTo>
                    <a:pt x="5267833" y="632460"/>
                  </a:lnTo>
                  <a:lnTo>
                    <a:pt x="5308842" y="624169"/>
                  </a:lnTo>
                  <a:lnTo>
                    <a:pt x="5342350" y="601567"/>
                  </a:lnTo>
                  <a:lnTo>
                    <a:pt x="5364952" y="568059"/>
                  </a:lnTo>
                  <a:lnTo>
                    <a:pt x="5373243" y="527050"/>
                  </a:lnTo>
                  <a:lnTo>
                    <a:pt x="5373243" y="105410"/>
                  </a:lnTo>
                  <a:lnTo>
                    <a:pt x="5364952" y="64347"/>
                  </a:lnTo>
                  <a:lnTo>
                    <a:pt x="5342350" y="30845"/>
                  </a:lnTo>
                  <a:lnTo>
                    <a:pt x="5308842" y="8272"/>
                  </a:lnTo>
                  <a:lnTo>
                    <a:pt x="5267833" y="0"/>
                  </a:lnTo>
                  <a:close/>
                </a:path>
              </a:pathLst>
            </a:custGeom>
            <a:solidFill>
              <a:srgbClr val="D1E9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4">
              <a:extLst>
                <a:ext uri="{FF2B5EF4-FFF2-40B4-BE49-F238E27FC236}">
                  <a16:creationId xmlns:a16="http://schemas.microsoft.com/office/drawing/2014/main" xmlns="" id="{DD09DDF9-F98D-4D90-8144-6DEB35105407}"/>
                </a:ext>
              </a:extLst>
            </p:cNvPr>
            <p:cNvSpPr/>
            <p:nvPr/>
          </p:nvSpPr>
          <p:spPr>
            <a:xfrm>
              <a:off x="6489700" y="3356991"/>
              <a:ext cx="5373370" cy="632460"/>
            </a:xfrm>
            <a:custGeom>
              <a:avLst/>
              <a:gdLst/>
              <a:ahLst/>
              <a:cxnLst/>
              <a:rect l="l" t="t" r="r" b="b"/>
              <a:pathLst>
                <a:path w="5373370" h="632460">
                  <a:moveTo>
                    <a:pt x="0" y="105410"/>
                  </a:moveTo>
                  <a:lnTo>
                    <a:pt x="8290" y="64347"/>
                  </a:lnTo>
                  <a:lnTo>
                    <a:pt x="30892" y="30845"/>
                  </a:lnTo>
                  <a:lnTo>
                    <a:pt x="64400" y="8272"/>
                  </a:lnTo>
                  <a:lnTo>
                    <a:pt x="105409" y="0"/>
                  </a:lnTo>
                  <a:lnTo>
                    <a:pt x="5267833" y="0"/>
                  </a:lnTo>
                  <a:lnTo>
                    <a:pt x="5308842" y="8272"/>
                  </a:lnTo>
                  <a:lnTo>
                    <a:pt x="5342350" y="30845"/>
                  </a:lnTo>
                  <a:lnTo>
                    <a:pt x="5364952" y="64347"/>
                  </a:lnTo>
                  <a:lnTo>
                    <a:pt x="5373243" y="105410"/>
                  </a:lnTo>
                  <a:lnTo>
                    <a:pt x="5373243" y="527050"/>
                  </a:lnTo>
                  <a:lnTo>
                    <a:pt x="5364952" y="568059"/>
                  </a:lnTo>
                  <a:lnTo>
                    <a:pt x="5342350" y="601567"/>
                  </a:lnTo>
                  <a:lnTo>
                    <a:pt x="5308842" y="624169"/>
                  </a:lnTo>
                  <a:lnTo>
                    <a:pt x="5267833" y="632460"/>
                  </a:lnTo>
                  <a:lnTo>
                    <a:pt x="105409" y="632460"/>
                  </a:lnTo>
                  <a:lnTo>
                    <a:pt x="64400" y="624169"/>
                  </a:lnTo>
                  <a:lnTo>
                    <a:pt x="30892" y="601567"/>
                  </a:lnTo>
                  <a:lnTo>
                    <a:pt x="8290" y="568059"/>
                  </a:lnTo>
                  <a:lnTo>
                    <a:pt x="0" y="527050"/>
                  </a:lnTo>
                  <a:lnTo>
                    <a:pt x="0" y="105410"/>
                  </a:lnTo>
                  <a:close/>
                </a:path>
              </a:pathLst>
            </a:custGeom>
            <a:ln w="12699">
              <a:solidFill>
                <a:srgbClr val="4699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3AEFA30A-39D0-438F-B01E-081E81AE8D28}"/>
              </a:ext>
            </a:extLst>
          </p:cNvPr>
          <p:cNvSpPr/>
          <p:nvPr/>
        </p:nvSpPr>
        <p:spPr>
          <a:xfrm>
            <a:off x="6113899" y="2814428"/>
            <a:ext cx="6096000" cy="6839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>
              <a:spcBef>
                <a:spcPts val="105"/>
              </a:spcBef>
            </a:pPr>
            <a:r>
              <a:rPr lang="ru-RU" sz="1300" b="1" kern="0" dirty="0">
                <a:solidFill>
                  <a:srgbClr val="171717"/>
                </a:solidFill>
                <a:latin typeface="Cambria"/>
                <a:cs typeface="Cambria"/>
              </a:rPr>
              <a:t>развитие</a:t>
            </a:r>
            <a:r>
              <a:rPr lang="ru-RU" sz="1300" b="1" kern="0" spc="-6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kern="0" dirty="0">
                <a:solidFill>
                  <a:srgbClr val="171717"/>
                </a:solidFill>
                <a:latin typeface="Cambria"/>
                <a:cs typeface="Cambria"/>
              </a:rPr>
              <a:t>инициативности,</a:t>
            </a:r>
            <a:r>
              <a:rPr lang="ru-RU" sz="1300" b="1" kern="0" spc="-5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kern="0" spc="-10" dirty="0">
                <a:solidFill>
                  <a:srgbClr val="171717"/>
                </a:solidFill>
                <a:latin typeface="Cambria"/>
                <a:cs typeface="Cambria"/>
              </a:rPr>
              <a:t>самостоятельности,</a:t>
            </a:r>
            <a:endParaRPr lang="ru-RU" sz="13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  <a:p>
            <a:pPr marL="12065" marR="5080" lvl="0" algn="ctr" defTabSz="914400">
              <a:lnSpc>
                <a:spcPct val="101400"/>
              </a:lnSpc>
              <a:tabLst>
                <a:tab pos="1837689" algn="l"/>
              </a:tabLst>
            </a:pPr>
            <a:r>
              <a:rPr lang="ru-RU" sz="1300" b="1" kern="0" spc="-10" dirty="0" err="1">
                <a:solidFill>
                  <a:srgbClr val="171717"/>
                </a:solidFill>
                <a:latin typeface="Cambria"/>
                <a:cs typeface="Cambria"/>
              </a:rPr>
              <a:t>любознательности,саморегуляции</a:t>
            </a:r>
            <a:r>
              <a:rPr lang="ru-RU" sz="1300" b="1" kern="0" spc="-10" dirty="0">
                <a:solidFill>
                  <a:srgbClr val="171717"/>
                </a:solidFill>
                <a:latin typeface="Cambria"/>
                <a:cs typeface="Cambria"/>
              </a:rPr>
              <a:t>,</a:t>
            </a:r>
            <a:r>
              <a:rPr lang="ru-RU" sz="1300" b="1" kern="0" spc="-4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kern="0" dirty="0">
                <a:solidFill>
                  <a:srgbClr val="171717"/>
                </a:solidFill>
                <a:latin typeface="Cambria"/>
                <a:cs typeface="Cambria"/>
              </a:rPr>
              <a:t>способности</a:t>
            </a:r>
            <a:r>
              <a:rPr lang="ru-RU" sz="1300" b="1" kern="0" spc="-1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kern="0" spc="-50" dirty="0">
                <a:solidFill>
                  <a:srgbClr val="171717"/>
                </a:solidFill>
                <a:latin typeface="Cambria"/>
                <a:cs typeface="Cambria"/>
              </a:rPr>
              <a:t>к </a:t>
            </a:r>
            <a:r>
              <a:rPr lang="ru-RU" sz="1300" b="1" kern="0" spc="-10" dirty="0">
                <a:solidFill>
                  <a:srgbClr val="171717"/>
                </a:solidFill>
                <a:latin typeface="Cambria"/>
                <a:cs typeface="Cambria"/>
              </a:rPr>
              <a:t>творческому</a:t>
            </a:r>
            <a:r>
              <a:rPr lang="ru-RU" sz="1300" b="1" kern="0" spc="1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300" b="1" kern="0" spc="-10" dirty="0">
                <a:solidFill>
                  <a:srgbClr val="171717"/>
                </a:solidFill>
                <a:latin typeface="Cambria"/>
                <a:cs typeface="Cambria"/>
              </a:rPr>
              <a:t>самовыражению</a:t>
            </a:r>
            <a:endParaRPr lang="ru-RU" sz="13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</p:txBody>
      </p:sp>
      <p:grpSp>
        <p:nvGrpSpPr>
          <p:cNvPr id="62" name="object 56">
            <a:extLst>
              <a:ext uri="{FF2B5EF4-FFF2-40B4-BE49-F238E27FC236}">
                <a16:creationId xmlns:a16="http://schemas.microsoft.com/office/drawing/2014/main" xmlns="" id="{B600231D-3B89-49BA-80B2-114C758C09D5}"/>
              </a:ext>
            </a:extLst>
          </p:cNvPr>
          <p:cNvGrpSpPr/>
          <p:nvPr/>
        </p:nvGrpSpPr>
        <p:grpSpPr>
          <a:xfrm>
            <a:off x="6480294" y="3699061"/>
            <a:ext cx="5363210" cy="858519"/>
            <a:chOff x="6441947" y="4110228"/>
            <a:chExt cx="5363210" cy="858519"/>
          </a:xfrm>
        </p:grpSpPr>
        <p:pic>
          <p:nvPicPr>
            <p:cNvPr id="63" name="object 57">
              <a:extLst>
                <a:ext uri="{FF2B5EF4-FFF2-40B4-BE49-F238E27FC236}">
                  <a16:creationId xmlns:a16="http://schemas.microsoft.com/office/drawing/2014/main" xmlns="" id="{1CC70F8A-7D86-4F9F-B561-2E185C77EC25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1947" y="4113276"/>
              <a:ext cx="5362956" cy="854964"/>
            </a:xfrm>
            <a:prstGeom prst="rect">
              <a:avLst/>
            </a:prstGeom>
          </p:spPr>
        </p:pic>
        <p:pic>
          <p:nvPicPr>
            <p:cNvPr id="64" name="object 58">
              <a:extLst>
                <a:ext uri="{FF2B5EF4-FFF2-40B4-BE49-F238E27FC236}">
                  <a16:creationId xmlns:a16="http://schemas.microsoft.com/office/drawing/2014/main" xmlns="" id="{A791CE53-EF41-4070-9983-6CA115733778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597395" y="4110228"/>
              <a:ext cx="5088636" cy="797051"/>
            </a:xfrm>
            <a:prstGeom prst="rect">
              <a:avLst/>
            </a:prstGeom>
          </p:spPr>
        </p:pic>
        <p:sp>
          <p:nvSpPr>
            <p:cNvPr id="65" name="object 59">
              <a:extLst>
                <a:ext uri="{FF2B5EF4-FFF2-40B4-BE49-F238E27FC236}">
                  <a16:creationId xmlns:a16="http://schemas.microsoft.com/office/drawing/2014/main" xmlns="" id="{9EB166A6-9FFF-4AE3-ADED-8E72E80F3598}"/>
                </a:ext>
              </a:extLst>
            </p:cNvPr>
            <p:cNvSpPr/>
            <p:nvPr/>
          </p:nvSpPr>
          <p:spPr>
            <a:xfrm>
              <a:off x="6481698" y="4132834"/>
              <a:ext cx="5283200" cy="775335"/>
            </a:xfrm>
            <a:custGeom>
              <a:avLst/>
              <a:gdLst/>
              <a:ahLst/>
              <a:cxnLst/>
              <a:rect l="l" t="t" r="r" b="b"/>
              <a:pathLst>
                <a:path w="5283200" h="775335">
                  <a:moveTo>
                    <a:pt x="5153533" y="0"/>
                  </a:moveTo>
                  <a:lnTo>
                    <a:pt x="129158" y="0"/>
                  </a:lnTo>
                  <a:lnTo>
                    <a:pt x="78920" y="10144"/>
                  </a:lnTo>
                  <a:lnTo>
                    <a:pt x="37861" y="37814"/>
                  </a:lnTo>
                  <a:lnTo>
                    <a:pt x="10161" y="78867"/>
                  </a:lnTo>
                  <a:lnTo>
                    <a:pt x="0" y="129159"/>
                  </a:lnTo>
                  <a:lnTo>
                    <a:pt x="0" y="645795"/>
                  </a:lnTo>
                  <a:lnTo>
                    <a:pt x="10161" y="696087"/>
                  </a:lnTo>
                  <a:lnTo>
                    <a:pt x="37861" y="737139"/>
                  </a:lnTo>
                  <a:lnTo>
                    <a:pt x="78920" y="764809"/>
                  </a:lnTo>
                  <a:lnTo>
                    <a:pt x="129158" y="774954"/>
                  </a:lnTo>
                  <a:lnTo>
                    <a:pt x="5153533" y="774954"/>
                  </a:lnTo>
                  <a:lnTo>
                    <a:pt x="5203824" y="764809"/>
                  </a:lnTo>
                  <a:lnTo>
                    <a:pt x="5244877" y="737139"/>
                  </a:lnTo>
                  <a:lnTo>
                    <a:pt x="5272547" y="696087"/>
                  </a:lnTo>
                  <a:lnTo>
                    <a:pt x="5282692" y="645795"/>
                  </a:lnTo>
                  <a:lnTo>
                    <a:pt x="5282692" y="129159"/>
                  </a:lnTo>
                  <a:lnTo>
                    <a:pt x="5272547" y="78867"/>
                  </a:lnTo>
                  <a:lnTo>
                    <a:pt x="5244877" y="37814"/>
                  </a:lnTo>
                  <a:lnTo>
                    <a:pt x="5203825" y="10144"/>
                  </a:lnTo>
                  <a:lnTo>
                    <a:pt x="5153533" y="0"/>
                  </a:lnTo>
                  <a:close/>
                </a:path>
              </a:pathLst>
            </a:custGeom>
            <a:solidFill>
              <a:srgbClr val="D1E7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0">
              <a:extLst>
                <a:ext uri="{FF2B5EF4-FFF2-40B4-BE49-F238E27FC236}">
                  <a16:creationId xmlns:a16="http://schemas.microsoft.com/office/drawing/2014/main" xmlns="" id="{B8EAE4C7-656C-4855-A731-54D6E1EC21AF}"/>
                </a:ext>
              </a:extLst>
            </p:cNvPr>
            <p:cNvSpPr/>
            <p:nvPr/>
          </p:nvSpPr>
          <p:spPr>
            <a:xfrm>
              <a:off x="6481698" y="4132834"/>
              <a:ext cx="5283200" cy="775335"/>
            </a:xfrm>
            <a:custGeom>
              <a:avLst/>
              <a:gdLst/>
              <a:ahLst/>
              <a:cxnLst/>
              <a:rect l="l" t="t" r="r" b="b"/>
              <a:pathLst>
                <a:path w="5283200" h="775335">
                  <a:moveTo>
                    <a:pt x="0" y="129159"/>
                  </a:moveTo>
                  <a:lnTo>
                    <a:pt x="10161" y="78867"/>
                  </a:lnTo>
                  <a:lnTo>
                    <a:pt x="37861" y="37814"/>
                  </a:lnTo>
                  <a:lnTo>
                    <a:pt x="78920" y="10144"/>
                  </a:lnTo>
                  <a:lnTo>
                    <a:pt x="129158" y="0"/>
                  </a:lnTo>
                  <a:lnTo>
                    <a:pt x="5153533" y="0"/>
                  </a:lnTo>
                  <a:lnTo>
                    <a:pt x="5203825" y="10144"/>
                  </a:lnTo>
                  <a:lnTo>
                    <a:pt x="5244877" y="37814"/>
                  </a:lnTo>
                  <a:lnTo>
                    <a:pt x="5272547" y="78867"/>
                  </a:lnTo>
                  <a:lnTo>
                    <a:pt x="5282692" y="129159"/>
                  </a:lnTo>
                  <a:lnTo>
                    <a:pt x="5282692" y="645795"/>
                  </a:lnTo>
                  <a:lnTo>
                    <a:pt x="5272547" y="696087"/>
                  </a:lnTo>
                  <a:lnTo>
                    <a:pt x="5244877" y="737139"/>
                  </a:lnTo>
                  <a:lnTo>
                    <a:pt x="5203824" y="764809"/>
                  </a:lnTo>
                  <a:lnTo>
                    <a:pt x="5153533" y="774954"/>
                  </a:lnTo>
                  <a:lnTo>
                    <a:pt x="129158" y="774954"/>
                  </a:lnTo>
                  <a:lnTo>
                    <a:pt x="78920" y="764809"/>
                  </a:lnTo>
                  <a:lnTo>
                    <a:pt x="37861" y="737139"/>
                  </a:lnTo>
                  <a:lnTo>
                    <a:pt x="10161" y="696087"/>
                  </a:lnTo>
                  <a:lnTo>
                    <a:pt x="0" y="645795"/>
                  </a:lnTo>
                  <a:lnTo>
                    <a:pt x="0" y="129159"/>
                  </a:lnTo>
                  <a:close/>
                </a:path>
              </a:pathLst>
            </a:custGeom>
            <a:ln w="12700">
              <a:solidFill>
                <a:srgbClr val="9DC9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7CF7A291-27AD-4093-9D24-B0B5B1EB671A}"/>
              </a:ext>
            </a:extLst>
          </p:cNvPr>
          <p:cNvSpPr/>
          <p:nvPr/>
        </p:nvSpPr>
        <p:spPr>
          <a:xfrm>
            <a:off x="6225361" y="3756443"/>
            <a:ext cx="6096000" cy="757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 lvl="0" indent="-635" algn="ctr" defTabSz="914400">
              <a:lnSpc>
                <a:spcPct val="101400"/>
              </a:lnSpc>
              <a:spcBef>
                <a:spcPts val="80"/>
              </a:spcBef>
            </a:pP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расширение</a:t>
            </a:r>
            <a:r>
              <a:rPr lang="ru-RU" sz="1400" b="1" kern="0" spc="254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различных</a:t>
            </a:r>
            <a:r>
              <a:rPr lang="ru-RU" sz="1400" b="1" kern="0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знаний об</a:t>
            </a:r>
            <a:r>
              <a:rPr lang="ru-RU" sz="1400" b="1" kern="0" spc="-1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окружающем</a:t>
            </a:r>
            <a:r>
              <a:rPr lang="ru-RU" sz="1400" b="1" kern="0" spc="-3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мире, </a:t>
            </a:r>
          </a:p>
          <a:p>
            <a:pPr marL="12700" marR="5080" lvl="0" indent="-635" algn="ctr" defTabSz="914400">
              <a:lnSpc>
                <a:spcPct val="101400"/>
              </a:lnSpc>
              <a:spcBef>
                <a:spcPts val="80"/>
              </a:spcBef>
            </a:pP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развитие</a:t>
            </a:r>
            <a:r>
              <a:rPr lang="ru-RU" sz="1400" b="1" kern="0" spc="-5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компетентности</a:t>
            </a:r>
            <a:r>
              <a:rPr lang="ru-RU" sz="1400" b="1" kern="0" spc="-4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в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сфере</a:t>
            </a:r>
            <a:r>
              <a:rPr lang="ru-RU" sz="1400" b="1" kern="0" spc="-3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отношений</a:t>
            </a:r>
            <a:r>
              <a:rPr lang="ru-RU" sz="1400" b="1" kern="0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к</a:t>
            </a:r>
            <a:r>
              <a:rPr lang="ru-RU" sz="1400" b="1" kern="0" spc="-1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25" dirty="0">
                <a:solidFill>
                  <a:srgbClr val="171717"/>
                </a:solidFill>
                <a:latin typeface="Cambria"/>
                <a:cs typeface="Cambria"/>
              </a:rPr>
              <a:t>миру,</a:t>
            </a:r>
          </a:p>
          <a:p>
            <a:pPr marL="12700" marR="5080" lvl="0" indent="-635" algn="ctr" defTabSz="914400">
              <a:lnSpc>
                <a:spcPct val="101400"/>
              </a:lnSpc>
              <a:spcBef>
                <a:spcPts val="80"/>
              </a:spcBef>
            </a:pPr>
            <a:r>
              <a:rPr lang="ru-RU" sz="1400" b="1" kern="0" spc="-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50" dirty="0">
                <a:solidFill>
                  <a:srgbClr val="171717"/>
                </a:solidFill>
                <a:latin typeface="Cambria"/>
                <a:cs typeface="Cambria"/>
              </a:rPr>
              <a:t>к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людям,</a:t>
            </a:r>
            <a:r>
              <a:rPr lang="ru-RU" sz="1400" b="1" kern="0" spc="-2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к</a:t>
            </a:r>
            <a:r>
              <a:rPr lang="ru-RU" sz="1400" b="1" kern="0" spc="-20" dirty="0">
                <a:solidFill>
                  <a:srgbClr val="171717"/>
                </a:solidFill>
                <a:latin typeface="Cambria"/>
                <a:cs typeface="Cambria"/>
              </a:rPr>
              <a:t> себе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</p:txBody>
      </p:sp>
      <p:grpSp>
        <p:nvGrpSpPr>
          <p:cNvPr id="68" name="object 62">
            <a:extLst>
              <a:ext uri="{FF2B5EF4-FFF2-40B4-BE49-F238E27FC236}">
                <a16:creationId xmlns:a16="http://schemas.microsoft.com/office/drawing/2014/main" xmlns="" id="{D722B625-EFFB-4A02-BAB5-BC4EDD6C2504}"/>
              </a:ext>
            </a:extLst>
          </p:cNvPr>
          <p:cNvGrpSpPr/>
          <p:nvPr/>
        </p:nvGrpSpPr>
        <p:grpSpPr>
          <a:xfrm>
            <a:off x="6488487" y="4611407"/>
            <a:ext cx="5379720" cy="1013460"/>
            <a:chOff x="6490713" y="4957571"/>
            <a:chExt cx="5379720" cy="1013460"/>
          </a:xfrm>
        </p:grpSpPr>
        <p:pic>
          <p:nvPicPr>
            <p:cNvPr id="69" name="object 63">
              <a:extLst>
                <a:ext uri="{FF2B5EF4-FFF2-40B4-BE49-F238E27FC236}">
                  <a16:creationId xmlns:a16="http://schemas.microsoft.com/office/drawing/2014/main" xmlns="" id="{E8694715-DD44-45E6-A9FA-4F54A710A1EF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90713" y="5026137"/>
              <a:ext cx="5379725" cy="940337"/>
            </a:xfrm>
            <a:prstGeom prst="rect">
              <a:avLst/>
            </a:prstGeom>
          </p:spPr>
        </p:pic>
        <p:pic>
          <p:nvPicPr>
            <p:cNvPr id="70" name="object 64">
              <a:extLst>
                <a:ext uri="{FF2B5EF4-FFF2-40B4-BE49-F238E27FC236}">
                  <a16:creationId xmlns:a16="http://schemas.microsoft.com/office/drawing/2014/main" xmlns="" id="{33B1734D-294F-46C0-9A6B-EC86EDF6C7A7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603492" y="4957571"/>
              <a:ext cx="5228844" cy="1013459"/>
            </a:xfrm>
            <a:prstGeom prst="rect">
              <a:avLst/>
            </a:prstGeom>
          </p:spPr>
        </p:pic>
        <p:sp>
          <p:nvSpPr>
            <p:cNvPr id="71" name="object 65">
              <a:extLst>
                <a:ext uri="{FF2B5EF4-FFF2-40B4-BE49-F238E27FC236}">
                  <a16:creationId xmlns:a16="http://schemas.microsoft.com/office/drawing/2014/main" xmlns="" id="{5A2E82E4-B938-4689-853C-FC2C10803770}"/>
                </a:ext>
              </a:extLst>
            </p:cNvPr>
            <p:cNvSpPr/>
            <p:nvPr/>
          </p:nvSpPr>
          <p:spPr>
            <a:xfrm>
              <a:off x="6530594" y="5043042"/>
              <a:ext cx="5300345" cy="860425"/>
            </a:xfrm>
            <a:custGeom>
              <a:avLst/>
              <a:gdLst/>
              <a:ahLst/>
              <a:cxnLst/>
              <a:rect l="l" t="t" r="r" b="b"/>
              <a:pathLst>
                <a:path w="5300345" h="860425">
                  <a:moveTo>
                    <a:pt x="5156581" y="0"/>
                  </a:moveTo>
                  <a:lnTo>
                    <a:pt x="143382" y="0"/>
                  </a:lnTo>
                  <a:lnTo>
                    <a:pt x="98088" y="7316"/>
                  </a:lnTo>
                  <a:lnTo>
                    <a:pt x="58731" y="27683"/>
                  </a:lnTo>
                  <a:lnTo>
                    <a:pt x="27683" y="58731"/>
                  </a:lnTo>
                  <a:lnTo>
                    <a:pt x="7316" y="98088"/>
                  </a:lnTo>
                  <a:lnTo>
                    <a:pt x="0" y="143382"/>
                  </a:lnTo>
                  <a:lnTo>
                    <a:pt x="0" y="716749"/>
                  </a:lnTo>
                  <a:lnTo>
                    <a:pt x="7316" y="762059"/>
                  </a:lnTo>
                  <a:lnTo>
                    <a:pt x="27683" y="801409"/>
                  </a:lnTo>
                  <a:lnTo>
                    <a:pt x="58731" y="832438"/>
                  </a:lnTo>
                  <a:lnTo>
                    <a:pt x="98088" y="852787"/>
                  </a:lnTo>
                  <a:lnTo>
                    <a:pt x="143382" y="860094"/>
                  </a:lnTo>
                  <a:lnTo>
                    <a:pt x="5156581" y="860094"/>
                  </a:lnTo>
                  <a:lnTo>
                    <a:pt x="5201924" y="852787"/>
                  </a:lnTo>
                  <a:lnTo>
                    <a:pt x="5241286" y="832438"/>
                  </a:lnTo>
                  <a:lnTo>
                    <a:pt x="5272316" y="801409"/>
                  </a:lnTo>
                  <a:lnTo>
                    <a:pt x="5292659" y="762059"/>
                  </a:lnTo>
                  <a:lnTo>
                    <a:pt x="5299963" y="716749"/>
                  </a:lnTo>
                  <a:lnTo>
                    <a:pt x="5299963" y="143382"/>
                  </a:lnTo>
                  <a:lnTo>
                    <a:pt x="5292659" y="98088"/>
                  </a:lnTo>
                  <a:lnTo>
                    <a:pt x="5272316" y="58731"/>
                  </a:lnTo>
                  <a:lnTo>
                    <a:pt x="5241286" y="27683"/>
                  </a:lnTo>
                  <a:lnTo>
                    <a:pt x="5201924" y="7316"/>
                  </a:lnTo>
                  <a:lnTo>
                    <a:pt x="5156581" y="0"/>
                  </a:lnTo>
                  <a:close/>
                </a:path>
              </a:pathLst>
            </a:custGeom>
            <a:solidFill>
              <a:srgbClr val="D1E9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66">
              <a:extLst>
                <a:ext uri="{FF2B5EF4-FFF2-40B4-BE49-F238E27FC236}">
                  <a16:creationId xmlns:a16="http://schemas.microsoft.com/office/drawing/2014/main" xmlns="" id="{178D4D1A-6859-41F9-A25A-6797BB1EF190}"/>
                </a:ext>
              </a:extLst>
            </p:cNvPr>
            <p:cNvSpPr/>
            <p:nvPr/>
          </p:nvSpPr>
          <p:spPr>
            <a:xfrm>
              <a:off x="6530594" y="5043042"/>
              <a:ext cx="5300345" cy="860425"/>
            </a:xfrm>
            <a:custGeom>
              <a:avLst/>
              <a:gdLst/>
              <a:ahLst/>
              <a:cxnLst/>
              <a:rect l="l" t="t" r="r" b="b"/>
              <a:pathLst>
                <a:path w="5300345" h="860425">
                  <a:moveTo>
                    <a:pt x="0" y="143382"/>
                  </a:moveTo>
                  <a:lnTo>
                    <a:pt x="7316" y="98088"/>
                  </a:lnTo>
                  <a:lnTo>
                    <a:pt x="27683" y="58731"/>
                  </a:lnTo>
                  <a:lnTo>
                    <a:pt x="58731" y="27683"/>
                  </a:lnTo>
                  <a:lnTo>
                    <a:pt x="98088" y="7316"/>
                  </a:lnTo>
                  <a:lnTo>
                    <a:pt x="143382" y="0"/>
                  </a:lnTo>
                  <a:lnTo>
                    <a:pt x="5156581" y="0"/>
                  </a:lnTo>
                  <a:lnTo>
                    <a:pt x="5201924" y="7316"/>
                  </a:lnTo>
                  <a:lnTo>
                    <a:pt x="5241286" y="27683"/>
                  </a:lnTo>
                  <a:lnTo>
                    <a:pt x="5272316" y="58731"/>
                  </a:lnTo>
                  <a:lnTo>
                    <a:pt x="5292659" y="98088"/>
                  </a:lnTo>
                  <a:lnTo>
                    <a:pt x="5299963" y="143382"/>
                  </a:lnTo>
                  <a:lnTo>
                    <a:pt x="5299963" y="716749"/>
                  </a:lnTo>
                  <a:lnTo>
                    <a:pt x="5292659" y="762059"/>
                  </a:lnTo>
                  <a:lnTo>
                    <a:pt x="5272316" y="801409"/>
                  </a:lnTo>
                  <a:lnTo>
                    <a:pt x="5241286" y="832438"/>
                  </a:lnTo>
                  <a:lnTo>
                    <a:pt x="5201924" y="852787"/>
                  </a:lnTo>
                  <a:lnTo>
                    <a:pt x="5156581" y="860094"/>
                  </a:lnTo>
                  <a:lnTo>
                    <a:pt x="143382" y="860094"/>
                  </a:lnTo>
                  <a:lnTo>
                    <a:pt x="98088" y="852787"/>
                  </a:lnTo>
                  <a:lnTo>
                    <a:pt x="58731" y="832438"/>
                  </a:lnTo>
                  <a:lnTo>
                    <a:pt x="27683" y="801409"/>
                  </a:lnTo>
                  <a:lnTo>
                    <a:pt x="7316" y="762059"/>
                  </a:lnTo>
                  <a:lnTo>
                    <a:pt x="0" y="716749"/>
                  </a:lnTo>
                  <a:lnTo>
                    <a:pt x="0" y="143382"/>
                  </a:lnTo>
                  <a:close/>
                </a:path>
              </a:pathLst>
            </a:custGeom>
            <a:ln w="12699">
              <a:solidFill>
                <a:srgbClr val="4699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16BC8B43-A270-40F1-A2F2-A9DD1347664D}"/>
              </a:ext>
            </a:extLst>
          </p:cNvPr>
          <p:cNvSpPr/>
          <p:nvPr/>
        </p:nvSpPr>
        <p:spPr>
          <a:xfrm>
            <a:off x="6016077" y="4683687"/>
            <a:ext cx="6096000" cy="9584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50545" marR="541655" lvl="0" algn="ctr" defTabSz="914400">
              <a:lnSpc>
                <a:spcPct val="101400"/>
              </a:lnSpc>
              <a:spcBef>
                <a:spcPts val="80"/>
              </a:spcBef>
            </a:pP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готовность</a:t>
            </a:r>
            <a:r>
              <a:rPr lang="ru-RU" sz="1400" b="1" kern="0" spc="204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к</a:t>
            </a:r>
            <a:r>
              <a:rPr lang="ru-RU" sz="1400" b="1" kern="0" spc="229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сотрудничеству</a:t>
            </a:r>
            <a:r>
              <a:rPr lang="ru-RU" sz="1400" b="1" kern="0" spc="21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и</a:t>
            </a:r>
            <a:r>
              <a:rPr lang="ru-RU" sz="1400" b="1" kern="0" spc="254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активному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взаимодействию</a:t>
            </a:r>
            <a:r>
              <a:rPr lang="ru-RU" sz="1400" b="1" kern="0" spc="53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с</a:t>
            </a:r>
            <a:r>
              <a:rPr lang="ru-RU" sz="1400" b="1" kern="0" spc="27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окружающим</a:t>
            </a:r>
            <a:r>
              <a:rPr lang="ru-RU" sz="1400" b="1" kern="0" spc="24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миром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  <a:p>
            <a:pPr lvl="0" algn="ctr" defTabSz="914400">
              <a:spcBef>
                <a:spcPts val="25"/>
              </a:spcBef>
            </a:pP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(эмоциональная,</a:t>
            </a:r>
            <a:r>
              <a:rPr lang="ru-RU" sz="1400" b="1" kern="0" spc="-7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интеллектуальная,</a:t>
            </a:r>
            <a:r>
              <a:rPr lang="ru-RU" sz="1400" b="1" kern="0" spc="19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коммуникативная,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  <a:p>
            <a:pPr marL="1905" lvl="0" algn="ctr" defTabSz="914400">
              <a:spcBef>
                <a:spcPts val="15"/>
              </a:spcBef>
            </a:pP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деловая</a:t>
            </a:r>
            <a:r>
              <a:rPr lang="ru-RU" sz="1400" b="1" kern="0" spc="27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и</a:t>
            </a:r>
            <a:r>
              <a:rPr lang="ru-RU" sz="1400" b="1" kern="0" spc="31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25" dirty="0">
                <a:solidFill>
                  <a:srgbClr val="171717"/>
                </a:solidFill>
                <a:latin typeface="Cambria"/>
                <a:cs typeface="Cambria"/>
              </a:rPr>
              <a:t>др.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xmlns="" id="{280A08A3-7D8E-4484-95F7-30B950B0B535}"/>
              </a:ext>
            </a:extLst>
          </p:cNvPr>
          <p:cNvSpPr/>
          <p:nvPr/>
        </p:nvSpPr>
        <p:spPr>
          <a:xfrm>
            <a:off x="8420185" y="108564"/>
            <a:ext cx="951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>
                <a:solidFill>
                  <a:srgbClr val="C00000"/>
                </a:solidFill>
                <a:latin typeface="Cambria"/>
                <a:cs typeface="Cambria"/>
              </a:rPr>
              <a:t>Школа</a:t>
            </a:r>
            <a:endParaRPr lang="ru-RU" dirty="0">
              <a:latin typeface="Cambria"/>
              <a:cs typeface="Cambria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C73097D9-239B-48E0-A63D-EE6A1961572C}"/>
              </a:ext>
            </a:extLst>
          </p:cNvPr>
          <p:cNvSpPr/>
          <p:nvPr/>
        </p:nvSpPr>
        <p:spPr>
          <a:xfrm>
            <a:off x="2505065" y="126970"/>
            <a:ext cx="1586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>
                <a:solidFill>
                  <a:srgbClr val="C00000"/>
                </a:solidFill>
                <a:latin typeface="Cambria"/>
                <a:cs typeface="Cambria"/>
              </a:rPr>
              <a:t>Детский  сад</a:t>
            </a:r>
            <a:endParaRPr lang="ru-RU" dirty="0">
              <a:latin typeface="Cambria"/>
              <a:cs typeface="Cambria"/>
            </a:endParaRPr>
          </a:p>
        </p:txBody>
      </p:sp>
      <p:grpSp>
        <p:nvGrpSpPr>
          <p:cNvPr id="76" name="object 56">
            <a:extLst>
              <a:ext uri="{FF2B5EF4-FFF2-40B4-BE49-F238E27FC236}">
                <a16:creationId xmlns:a16="http://schemas.microsoft.com/office/drawing/2014/main" xmlns="" id="{878494DF-F8CE-4213-980F-59B7096CD07D}"/>
              </a:ext>
            </a:extLst>
          </p:cNvPr>
          <p:cNvGrpSpPr/>
          <p:nvPr/>
        </p:nvGrpSpPr>
        <p:grpSpPr>
          <a:xfrm>
            <a:off x="284647" y="473765"/>
            <a:ext cx="5395150" cy="826344"/>
            <a:chOff x="6441947" y="4110228"/>
            <a:chExt cx="5363210" cy="858519"/>
          </a:xfrm>
        </p:grpSpPr>
        <p:pic>
          <p:nvPicPr>
            <p:cNvPr id="77" name="object 57">
              <a:extLst>
                <a:ext uri="{FF2B5EF4-FFF2-40B4-BE49-F238E27FC236}">
                  <a16:creationId xmlns:a16="http://schemas.microsoft.com/office/drawing/2014/main" xmlns="" id="{9292B5C0-2308-4829-A85B-F5A9A0E24B1F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1947" y="4113276"/>
              <a:ext cx="5362956" cy="854964"/>
            </a:xfrm>
            <a:prstGeom prst="rect">
              <a:avLst/>
            </a:prstGeom>
          </p:spPr>
        </p:pic>
        <p:pic>
          <p:nvPicPr>
            <p:cNvPr id="78" name="object 58">
              <a:extLst>
                <a:ext uri="{FF2B5EF4-FFF2-40B4-BE49-F238E27FC236}">
                  <a16:creationId xmlns:a16="http://schemas.microsoft.com/office/drawing/2014/main" xmlns="" id="{0E343A5C-DB41-443F-B64B-EB27882FD467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597395" y="4110228"/>
              <a:ext cx="5088636" cy="797051"/>
            </a:xfrm>
            <a:prstGeom prst="rect">
              <a:avLst/>
            </a:prstGeom>
          </p:spPr>
        </p:pic>
        <p:sp>
          <p:nvSpPr>
            <p:cNvPr id="79" name="object 59">
              <a:extLst>
                <a:ext uri="{FF2B5EF4-FFF2-40B4-BE49-F238E27FC236}">
                  <a16:creationId xmlns:a16="http://schemas.microsoft.com/office/drawing/2014/main" xmlns="" id="{AE3A72D7-BDCF-4B19-87DF-16096A05EF31}"/>
                </a:ext>
              </a:extLst>
            </p:cNvPr>
            <p:cNvSpPr/>
            <p:nvPr/>
          </p:nvSpPr>
          <p:spPr>
            <a:xfrm>
              <a:off x="6481698" y="4132834"/>
              <a:ext cx="5283200" cy="775335"/>
            </a:xfrm>
            <a:custGeom>
              <a:avLst/>
              <a:gdLst/>
              <a:ahLst/>
              <a:cxnLst/>
              <a:rect l="l" t="t" r="r" b="b"/>
              <a:pathLst>
                <a:path w="5283200" h="775335">
                  <a:moveTo>
                    <a:pt x="5153533" y="0"/>
                  </a:moveTo>
                  <a:lnTo>
                    <a:pt x="129158" y="0"/>
                  </a:lnTo>
                  <a:lnTo>
                    <a:pt x="78920" y="10144"/>
                  </a:lnTo>
                  <a:lnTo>
                    <a:pt x="37861" y="37814"/>
                  </a:lnTo>
                  <a:lnTo>
                    <a:pt x="10161" y="78867"/>
                  </a:lnTo>
                  <a:lnTo>
                    <a:pt x="0" y="129159"/>
                  </a:lnTo>
                  <a:lnTo>
                    <a:pt x="0" y="645795"/>
                  </a:lnTo>
                  <a:lnTo>
                    <a:pt x="10161" y="696087"/>
                  </a:lnTo>
                  <a:lnTo>
                    <a:pt x="37861" y="737139"/>
                  </a:lnTo>
                  <a:lnTo>
                    <a:pt x="78920" y="764809"/>
                  </a:lnTo>
                  <a:lnTo>
                    <a:pt x="129158" y="774954"/>
                  </a:lnTo>
                  <a:lnTo>
                    <a:pt x="5153533" y="774954"/>
                  </a:lnTo>
                  <a:lnTo>
                    <a:pt x="5203824" y="764809"/>
                  </a:lnTo>
                  <a:lnTo>
                    <a:pt x="5244877" y="737139"/>
                  </a:lnTo>
                  <a:lnTo>
                    <a:pt x="5272547" y="696087"/>
                  </a:lnTo>
                  <a:lnTo>
                    <a:pt x="5282692" y="645795"/>
                  </a:lnTo>
                  <a:lnTo>
                    <a:pt x="5282692" y="129159"/>
                  </a:lnTo>
                  <a:lnTo>
                    <a:pt x="5272547" y="78867"/>
                  </a:lnTo>
                  <a:lnTo>
                    <a:pt x="5244877" y="37814"/>
                  </a:lnTo>
                  <a:lnTo>
                    <a:pt x="5203825" y="10144"/>
                  </a:lnTo>
                  <a:lnTo>
                    <a:pt x="5153533" y="0"/>
                  </a:lnTo>
                  <a:close/>
                </a:path>
              </a:pathLst>
            </a:custGeom>
            <a:solidFill>
              <a:srgbClr val="D1E7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60">
              <a:extLst>
                <a:ext uri="{FF2B5EF4-FFF2-40B4-BE49-F238E27FC236}">
                  <a16:creationId xmlns:a16="http://schemas.microsoft.com/office/drawing/2014/main" xmlns="" id="{F6472654-86C9-4364-8830-B7A332D3FED3}"/>
                </a:ext>
              </a:extLst>
            </p:cNvPr>
            <p:cNvSpPr/>
            <p:nvPr/>
          </p:nvSpPr>
          <p:spPr>
            <a:xfrm>
              <a:off x="6481698" y="4132834"/>
              <a:ext cx="5283200" cy="775335"/>
            </a:xfrm>
            <a:custGeom>
              <a:avLst/>
              <a:gdLst/>
              <a:ahLst/>
              <a:cxnLst/>
              <a:rect l="l" t="t" r="r" b="b"/>
              <a:pathLst>
                <a:path w="5283200" h="775335">
                  <a:moveTo>
                    <a:pt x="0" y="129159"/>
                  </a:moveTo>
                  <a:lnTo>
                    <a:pt x="10161" y="78867"/>
                  </a:lnTo>
                  <a:lnTo>
                    <a:pt x="37861" y="37814"/>
                  </a:lnTo>
                  <a:lnTo>
                    <a:pt x="78920" y="10144"/>
                  </a:lnTo>
                  <a:lnTo>
                    <a:pt x="129158" y="0"/>
                  </a:lnTo>
                  <a:lnTo>
                    <a:pt x="5153533" y="0"/>
                  </a:lnTo>
                  <a:lnTo>
                    <a:pt x="5203825" y="10144"/>
                  </a:lnTo>
                  <a:lnTo>
                    <a:pt x="5244877" y="37814"/>
                  </a:lnTo>
                  <a:lnTo>
                    <a:pt x="5272547" y="78867"/>
                  </a:lnTo>
                  <a:lnTo>
                    <a:pt x="5282692" y="129159"/>
                  </a:lnTo>
                  <a:lnTo>
                    <a:pt x="5282692" y="645795"/>
                  </a:lnTo>
                  <a:lnTo>
                    <a:pt x="5272547" y="696087"/>
                  </a:lnTo>
                  <a:lnTo>
                    <a:pt x="5244877" y="737139"/>
                  </a:lnTo>
                  <a:lnTo>
                    <a:pt x="5203824" y="764809"/>
                  </a:lnTo>
                  <a:lnTo>
                    <a:pt x="5153533" y="774954"/>
                  </a:lnTo>
                  <a:lnTo>
                    <a:pt x="129158" y="774954"/>
                  </a:lnTo>
                  <a:lnTo>
                    <a:pt x="78920" y="764809"/>
                  </a:lnTo>
                  <a:lnTo>
                    <a:pt x="37861" y="737139"/>
                  </a:lnTo>
                  <a:lnTo>
                    <a:pt x="10161" y="696087"/>
                  </a:lnTo>
                  <a:lnTo>
                    <a:pt x="0" y="645795"/>
                  </a:lnTo>
                  <a:lnTo>
                    <a:pt x="0" y="129159"/>
                  </a:lnTo>
                  <a:close/>
                </a:path>
              </a:pathLst>
            </a:custGeom>
            <a:ln w="12700">
              <a:solidFill>
                <a:srgbClr val="9DC9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xmlns="" id="{DAF8E4B1-37B5-4A0A-A3BE-21B0DEE33AED}"/>
              </a:ext>
            </a:extLst>
          </p:cNvPr>
          <p:cNvSpPr/>
          <p:nvPr/>
        </p:nvSpPr>
        <p:spPr>
          <a:xfrm>
            <a:off x="-14640" y="533311"/>
            <a:ext cx="6161843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965" marR="95885" lvl="0" algn="ctr" defTabSz="914400">
              <a:lnSpc>
                <a:spcPts val="1500"/>
              </a:lnSpc>
              <a:spcBef>
                <a:spcPts val="10"/>
              </a:spcBef>
              <a:tabLst>
                <a:tab pos="1352550" algn="l"/>
              </a:tabLst>
            </a:pP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обеспечение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	условий</a:t>
            </a:r>
            <a:r>
              <a:rPr lang="ru-RU" sz="1400" b="1" kern="0" spc="24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для</a:t>
            </a:r>
            <a:r>
              <a:rPr lang="ru-RU" sz="1400" b="1" kern="0" spc="27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психического</a:t>
            </a:r>
            <a:r>
              <a:rPr lang="ru-RU" sz="1400" b="1" kern="0" spc="26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и</a:t>
            </a:r>
            <a:r>
              <a:rPr lang="ru-RU" sz="1400" b="1" kern="0" spc="28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физического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развития</a:t>
            </a:r>
            <a:r>
              <a:rPr lang="ru-RU" sz="1400" b="1" kern="0" spc="229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ребенка</a:t>
            </a:r>
            <a:r>
              <a:rPr lang="ru-RU" sz="1400" b="1" kern="0" spc="26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через</a:t>
            </a:r>
            <a:r>
              <a:rPr lang="ru-RU" sz="1400" b="1" kern="0" spc="26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игру</a:t>
            </a:r>
            <a:r>
              <a:rPr lang="ru-RU" sz="1400" b="1" kern="0" spc="26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и</a:t>
            </a:r>
            <a:r>
              <a:rPr lang="ru-RU" sz="1400" b="1" kern="0" spc="29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продуктивные</a:t>
            </a:r>
            <a:r>
              <a:rPr lang="ru-RU" sz="1400" b="1" kern="0" spc="229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20" dirty="0">
                <a:solidFill>
                  <a:srgbClr val="171717"/>
                </a:solidFill>
                <a:latin typeface="Cambria"/>
                <a:cs typeface="Cambria"/>
              </a:rPr>
              <a:t>виды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  <a:p>
            <a:pPr lvl="0" algn="ctr" defTabSz="914400">
              <a:lnSpc>
                <a:spcPts val="1480"/>
              </a:lnSpc>
            </a:pP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деятельности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</p:txBody>
      </p:sp>
      <p:grpSp>
        <p:nvGrpSpPr>
          <p:cNvPr id="82" name="object 13">
            <a:extLst>
              <a:ext uri="{FF2B5EF4-FFF2-40B4-BE49-F238E27FC236}">
                <a16:creationId xmlns:a16="http://schemas.microsoft.com/office/drawing/2014/main" xmlns="" id="{7AA2BDFB-4B5A-4983-82A4-4938D86B8459}"/>
              </a:ext>
            </a:extLst>
          </p:cNvPr>
          <p:cNvGrpSpPr/>
          <p:nvPr/>
        </p:nvGrpSpPr>
        <p:grpSpPr>
          <a:xfrm>
            <a:off x="266927" y="1368038"/>
            <a:ext cx="5469890" cy="625475"/>
            <a:chOff x="6490713" y="1825751"/>
            <a:chExt cx="5469890" cy="625475"/>
          </a:xfrm>
        </p:grpSpPr>
        <p:pic>
          <p:nvPicPr>
            <p:cNvPr id="83" name="object 14">
              <a:extLst>
                <a:ext uri="{FF2B5EF4-FFF2-40B4-BE49-F238E27FC236}">
                  <a16:creationId xmlns:a16="http://schemas.microsoft.com/office/drawing/2014/main" xmlns="" id="{43C9A144-92A0-4A41-896F-32688C52B88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90713" y="1844017"/>
              <a:ext cx="5452877" cy="606596"/>
            </a:xfrm>
            <a:prstGeom prst="rect">
              <a:avLst/>
            </a:prstGeom>
          </p:spPr>
        </p:pic>
        <p:pic>
          <p:nvPicPr>
            <p:cNvPr id="84" name="object 15">
              <a:extLst>
                <a:ext uri="{FF2B5EF4-FFF2-40B4-BE49-F238E27FC236}">
                  <a16:creationId xmlns:a16="http://schemas.microsoft.com/office/drawing/2014/main" xmlns="" id="{D6D57877-6FB6-4629-AA53-4A21F85C9B0C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13576" y="1825751"/>
              <a:ext cx="5446776" cy="580644"/>
            </a:xfrm>
            <a:prstGeom prst="rect">
              <a:avLst/>
            </a:prstGeom>
          </p:spPr>
        </p:pic>
        <p:sp>
          <p:nvSpPr>
            <p:cNvPr id="85" name="object 16">
              <a:extLst>
                <a:ext uri="{FF2B5EF4-FFF2-40B4-BE49-F238E27FC236}">
                  <a16:creationId xmlns:a16="http://schemas.microsoft.com/office/drawing/2014/main" xmlns="" id="{78F31DA5-2D2C-4F40-BDD2-8AB7FF9E02B0}"/>
                </a:ext>
              </a:extLst>
            </p:cNvPr>
            <p:cNvSpPr/>
            <p:nvPr/>
          </p:nvSpPr>
          <p:spPr>
            <a:xfrm>
              <a:off x="6530213" y="1861311"/>
              <a:ext cx="5373370" cy="527050"/>
            </a:xfrm>
            <a:custGeom>
              <a:avLst/>
              <a:gdLst/>
              <a:ahLst/>
              <a:cxnLst/>
              <a:rect l="l" t="t" r="r" b="b"/>
              <a:pathLst>
                <a:path w="5373370" h="527050">
                  <a:moveTo>
                    <a:pt x="5285358" y="0"/>
                  </a:moveTo>
                  <a:lnTo>
                    <a:pt x="87756" y="0"/>
                  </a:lnTo>
                  <a:lnTo>
                    <a:pt x="53578" y="6889"/>
                  </a:lnTo>
                  <a:lnTo>
                    <a:pt x="25685" y="25685"/>
                  </a:lnTo>
                  <a:lnTo>
                    <a:pt x="6889" y="53578"/>
                  </a:lnTo>
                  <a:lnTo>
                    <a:pt x="0" y="87757"/>
                  </a:lnTo>
                  <a:lnTo>
                    <a:pt x="0" y="439165"/>
                  </a:lnTo>
                  <a:lnTo>
                    <a:pt x="6889" y="473364"/>
                  </a:lnTo>
                  <a:lnTo>
                    <a:pt x="25685" y="501300"/>
                  </a:lnTo>
                  <a:lnTo>
                    <a:pt x="53578" y="520140"/>
                  </a:lnTo>
                  <a:lnTo>
                    <a:pt x="87756" y="527050"/>
                  </a:lnTo>
                  <a:lnTo>
                    <a:pt x="5285358" y="527050"/>
                  </a:lnTo>
                  <a:lnTo>
                    <a:pt x="5319537" y="520140"/>
                  </a:lnTo>
                  <a:lnTo>
                    <a:pt x="5347430" y="501300"/>
                  </a:lnTo>
                  <a:lnTo>
                    <a:pt x="5366226" y="473364"/>
                  </a:lnTo>
                  <a:lnTo>
                    <a:pt x="5373115" y="439165"/>
                  </a:lnTo>
                  <a:lnTo>
                    <a:pt x="5373115" y="87757"/>
                  </a:lnTo>
                  <a:lnTo>
                    <a:pt x="5366226" y="53578"/>
                  </a:lnTo>
                  <a:lnTo>
                    <a:pt x="5347430" y="25685"/>
                  </a:lnTo>
                  <a:lnTo>
                    <a:pt x="5319537" y="6889"/>
                  </a:lnTo>
                  <a:lnTo>
                    <a:pt x="5285358" y="0"/>
                  </a:lnTo>
                  <a:close/>
                </a:path>
              </a:pathLst>
            </a:custGeom>
            <a:solidFill>
              <a:srgbClr val="D1E9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17">
              <a:extLst>
                <a:ext uri="{FF2B5EF4-FFF2-40B4-BE49-F238E27FC236}">
                  <a16:creationId xmlns:a16="http://schemas.microsoft.com/office/drawing/2014/main" xmlns="" id="{92E095DB-2DAB-4BAF-B196-FE99175AF918}"/>
                </a:ext>
              </a:extLst>
            </p:cNvPr>
            <p:cNvSpPr/>
            <p:nvPr/>
          </p:nvSpPr>
          <p:spPr>
            <a:xfrm>
              <a:off x="6530213" y="1861311"/>
              <a:ext cx="5373370" cy="527050"/>
            </a:xfrm>
            <a:custGeom>
              <a:avLst/>
              <a:gdLst/>
              <a:ahLst/>
              <a:cxnLst/>
              <a:rect l="l" t="t" r="r" b="b"/>
              <a:pathLst>
                <a:path w="5373370" h="527050">
                  <a:moveTo>
                    <a:pt x="0" y="87757"/>
                  </a:moveTo>
                  <a:lnTo>
                    <a:pt x="6889" y="53578"/>
                  </a:lnTo>
                  <a:lnTo>
                    <a:pt x="25685" y="25685"/>
                  </a:lnTo>
                  <a:lnTo>
                    <a:pt x="53578" y="6889"/>
                  </a:lnTo>
                  <a:lnTo>
                    <a:pt x="87756" y="0"/>
                  </a:lnTo>
                  <a:lnTo>
                    <a:pt x="5285358" y="0"/>
                  </a:lnTo>
                  <a:lnTo>
                    <a:pt x="5319537" y="6889"/>
                  </a:lnTo>
                  <a:lnTo>
                    <a:pt x="5347430" y="25685"/>
                  </a:lnTo>
                  <a:lnTo>
                    <a:pt x="5366226" y="53578"/>
                  </a:lnTo>
                  <a:lnTo>
                    <a:pt x="5373115" y="87757"/>
                  </a:lnTo>
                  <a:lnTo>
                    <a:pt x="5373115" y="439165"/>
                  </a:lnTo>
                  <a:lnTo>
                    <a:pt x="5366226" y="473364"/>
                  </a:lnTo>
                  <a:lnTo>
                    <a:pt x="5347430" y="501300"/>
                  </a:lnTo>
                  <a:lnTo>
                    <a:pt x="5319537" y="520140"/>
                  </a:lnTo>
                  <a:lnTo>
                    <a:pt x="5285358" y="527050"/>
                  </a:lnTo>
                  <a:lnTo>
                    <a:pt x="87756" y="527050"/>
                  </a:lnTo>
                  <a:lnTo>
                    <a:pt x="53578" y="520140"/>
                  </a:lnTo>
                  <a:lnTo>
                    <a:pt x="25685" y="501300"/>
                  </a:lnTo>
                  <a:lnTo>
                    <a:pt x="6889" y="473364"/>
                  </a:lnTo>
                  <a:lnTo>
                    <a:pt x="0" y="439165"/>
                  </a:lnTo>
                  <a:lnTo>
                    <a:pt x="0" y="87757"/>
                  </a:lnTo>
                  <a:close/>
                </a:path>
              </a:pathLst>
            </a:custGeom>
            <a:ln w="12700">
              <a:solidFill>
                <a:srgbClr val="4699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xmlns="" id="{CEB27039-8FB8-4D7A-A347-B3C023D1C87C}"/>
              </a:ext>
            </a:extLst>
          </p:cNvPr>
          <p:cNvSpPr/>
          <p:nvPr/>
        </p:nvSpPr>
        <p:spPr>
          <a:xfrm>
            <a:off x="306427" y="1438081"/>
            <a:ext cx="5227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750" lvl="0" algn="ctr">
              <a:spcBef>
                <a:spcPts val="525"/>
              </a:spcBef>
            </a:pP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приобщение</a:t>
            </a:r>
            <a:r>
              <a:rPr lang="ru-RU" sz="1400" b="1" spc="-8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детей</a:t>
            </a:r>
            <a:r>
              <a:rPr lang="ru-RU" sz="1400" b="1" spc="-4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к</a:t>
            </a:r>
            <a:r>
              <a:rPr lang="ru-RU" sz="1400" b="1" spc="-3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ценностям</a:t>
            </a:r>
            <a:r>
              <a:rPr lang="ru-RU" sz="1400" b="1" spc="-3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здорового</a:t>
            </a:r>
            <a:r>
              <a:rPr lang="ru-RU" sz="1400" b="1" spc="-4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образа</a:t>
            </a:r>
            <a:r>
              <a:rPr lang="ru-RU" sz="1400" b="1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жизни</a:t>
            </a:r>
            <a:endParaRPr lang="ru-RU" sz="1400" dirty="0">
              <a:solidFill>
                <a:prstClr val="white"/>
              </a:solidFill>
              <a:latin typeface="Cambria"/>
              <a:cs typeface="Cambria"/>
            </a:endParaRPr>
          </a:p>
        </p:txBody>
      </p:sp>
      <p:grpSp>
        <p:nvGrpSpPr>
          <p:cNvPr id="90" name="object 62">
            <a:extLst>
              <a:ext uri="{FF2B5EF4-FFF2-40B4-BE49-F238E27FC236}">
                <a16:creationId xmlns:a16="http://schemas.microsoft.com/office/drawing/2014/main" xmlns="" id="{FBD659C6-AB6B-4C28-9CCC-5A17A780CB7B}"/>
              </a:ext>
            </a:extLst>
          </p:cNvPr>
          <p:cNvGrpSpPr/>
          <p:nvPr/>
        </p:nvGrpSpPr>
        <p:grpSpPr>
          <a:xfrm>
            <a:off x="310631" y="4555129"/>
            <a:ext cx="5379720" cy="1013460"/>
            <a:chOff x="6490713" y="4957571"/>
            <a:chExt cx="5379720" cy="1013460"/>
          </a:xfrm>
        </p:grpSpPr>
        <p:pic>
          <p:nvPicPr>
            <p:cNvPr id="91" name="object 63">
              <a:extLst>
                <a:ext uri="{FF2B5EF4-FFF2-40B4-BE49-F238E27FC236}">
                  <a16:creationId xmlns:a16="http://schemas.microsoft.com/office/drawing/2014/main" xmlns="" id="{CD9DDE87-AB8D-4422-A754-EDFFA6B39E69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90713" y="5026137"/>
              <a:ext cx="5379725" cy="940337"/>
            </a:xfrm>
            <a:prstGeom prst="rect">
              <a:avLst/>
            </a:prstGeom>
          </p:spPr>
        </p:pic>
        <p:pic>
          <p:nvPicPr>
            <p:cNvPr id="92" name="object 64">
              <a:extLst>
                <a:ext uri="{FF2B5EF4-FFF2-40B4-BE49-F238E27FC236}">
                  <a16:creationId xmlns:a16="http://schemas.microsoft.com/office/drawing/2014/main" xmlns="" id="{BA431025-0B2F-4C68-B639-52E633904CE1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603492" y="4957571"/>
              <a:ext cx="5228844" cy="1013459"/>
            </a:xfrm>
            <a:prstGeom prst="rect">
              <a:avLst/>
            </a:prstGeom>
          </p:spPr>
        </p:pic>
        <p:sp>
          <p:nvSpPr>
            <p:cNvPr id="93" name="object 65">
              <a:extLst>
                <a:ext uri="{FF2B5EF4-FFF2-40B4-BE49-F238E27FC236}">
                  <a16:creationId xmlns:a16="http://schemas.microsoft.com/office/drawing/2014/main" xmlns="" id="{D0E8582C-7803-47DE-92A9-551201347BDF}"/>
                </a:ext>
              </a:extLst>
            </p:cNvPr>
            <p:cNvSpPr/>
            <p:nvPr/>
          </p:nvSpPr>
          <p:spPr>
            <a:xfrm>
              <a:off x="6530594" y="5043042"/>
              <a:ext cx="5300345" cy="860425"/>
            </a:xfrm>
            <a:custGeom>
              <a:avLst/>
              <a:gdLst/>
              <a:ahLst/>
              <a:cxnLst/>
              <a:rect l="l" t="t" r="r" b="b"/>
              <a:pathLst>
                <a:path w="5300345" h="860425">
                  <a:moveTo>
                    <a:pt x="5156581" y="0"/>
                  </a:moveTo>
                  <a:lnTo>
                    <a:pt x="143382" y="0"/>
                  </a:lnTo>
                  <a:lnTo>
                    <a:pt x="98088" y="7316"/>
                  </a:lnTo>
                  <a:lnTo>
                    <a:pt x="58731" y="27683"/>
                  </a:lnTo>
                  <a:lnTo>
                    <a:pt x="27683" y="58731"/>
                  </a:lnTo>
                  <a:lnTo>
                    <a:pt x="7316" y="98088"/>
                  </a:lnTo>
                  <a:lnTo>
                    <a:pt x="0" y="143382"/>
                  </a:lnTo>
                  <a:lnTo>
                    <a:pt x="0" y="716749"/>
                  </a:lnTo>
                  <a:lnTo>
                    <a:pt x="7316" y="762059"/>
                  </a:lnTo>
                  <a:lnTo>
                    <a:pt x="27683" y="801409"/>
                  </a:lnTo>
                  <a:lnTo>
                    <a:pt x="58731" y="832438"/>
                  </a:lnTo>
                  <a:lnTo>
                    <a:pt x="98088" y="852787"/>
                  </a:lnTo>
                  <a:lnTo>
                    <a:pt x="143382" y="860094"/>
                  </a:lnTo>
                  <a:lnTo>
                    <a:pt x="5156581" y="860094"/>
                  </a:lnTo>
                  <a:lnTo>
                    <a:pt x="5201924" y="852787"/>
                  </a:lnTo>
                  <a:lnTo>
                    <a:pt x="5241286" y="832438"/>
                  </a:lnTo>
                  <a:lnTo>
                    <a:pt x="5272316" y="801409"/>
                  </a:lnTo>
                  <a:lnTo>
                    <a:pt x="5292659" y="762059"/>
                  </a:lnTo>
                  <a:lnTo>
                    <a:pt x="5299963" y="716749"/>
                  </a:lnTo>
                  <a:lnTo>
                    <a:pt x="5299963" y="143382"/>
                  </a:lnTo>
                  <a:lnTo>
                    <a:pt x="5292659" y="98088"/>
                  </a:lnTo>
                  <a:lnTo>
                    <a:pt x="5272316" y="58731"/>
                  </a:lnTo>
                  <a:lnTo>
                    <a:pt x="5241286" y="27683"/>
                  </a:lnTo>
                  <a:lnTo>
                    <a:pt x="5201924" y="7316"/>
                  </a:lnTo>
                  <a:lnTo>
                    <a:pt x="5156581" y="0"/>
                  </a:lnTo>
                  <a:close/>
                </a:path>
              </a:pathLst>
            </a:custGeom>
            <a:solidFill>
              <a:srgbClr val="D1E9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66">
              <a:extLst>
                <a:ext uri="{FF2B5EF4-FFF2-40B4-BE49-F238E27FC236}">
                  <a16:creationId xmlns:a16="http://schemas.microsoft.com/office/drawing/2014/main" xmlns="" id="{6897A875-D36F-4C02-AAAF-21A840F7938C}"/>
                </a:ext>
              </a:extLst>
            </p:cNvPr>
            <p:cNvSpPr/>
            <p:nvPr/>
          </p:nvSpPr>
          <p:spPr>
            <a:xfrm>
              <a:off x="6530594" y="5043042"/>
              <a:ext cx="5300345" cy="860425"/>
            </a:xfrm>
            <a:custGeom>
              <a:avLst/>
              <a:gdLst/>
              <a:ahLst/>
              <a:cxnLst/>
              <a:rect l="l" t="t" r="r" b="b"/>
              <a:pathLst>
                <a:path w="5300345" h="860425">
                  <a:moveTo>
                    <a:pt x="0" y="143382"/>
                  </a:moveTo>
                  <a:lnTo>
                    <a:pt x="7316" y="98088"/>
                  </a:lnTo>
                  <a:lnTo>
                    <a:pt x="27683" y="58731"/>
                  </a:lnTo>
                  <a:lnTo>
                    <a:pt x="58731" y="27683"/>
                  </a:lnTo>
                  <a:lnTo>
                    <a:pt x="98088" y="7316"/>
                  </a:lnTo>
                  <a:lnTo>
                    <a:pt x="143382" y="0"/>
                  </a:lnTo>
                  <a:lnTo>
                    <a:pt x="5156581" y="0"/>
                  </a:lnTo>
                  <a:lnTo>
                    <a:pt x="5201924" y="7316"/>
                  </a:lnTo>
                  <a:lnTo>
                    <a:pt x="5241286" y="27683"/>
                  </a:lnTo>
                  <a:lnTo>
                    <a:pt x="5272316" y="58731"/>
                  </a:lnTo>
                  <a:lnTo>
                    <a:pt x="5292659" y="98088"/>
                  </a:lnTo>
                  <a:lnTo>
                    <a:pt x="5299963" y="143382"/>
                  </a:lnTo>
                  <a:lnTo>
                    <a:pt x="5299963" y="716749"/>
                  </a:lnTo>
                  <a:lnTo>
                    <a:pt x="5292659" y="762059"/>
                  </a:lnTo>
                  <a:lnTo>
                    <a:pt x="5272316" y="801409"/>
                  </a:lnTo>
                  <a:lnTo>
                    <a:pt x="5241286" y="832438"/>
                  </a:lnTo>
                  <a:lnTo>
                    <a:pt x="5201924" y="852787"/>
                  </a:lnTo>
                  <a:lnTo>
                    <a:pt x="5156581" y="860094"/>
                  </a:lnTo>
                  <a:lnTo>
                    <a:pt x="143382" y="860094"/>
                  </a:lnTo>
                  <a:lnTo>
                    <a:pt x="98088" y="852787"/>
                  </a:lnTo>
                  <a:lnTo>
                    <a:pt x="58731" y="832438"/>
                  </a:lnTo>
                  <a:lnTo>
                    <a:pt x="27683" y="801409"/>
                  </a:lnTo>
                  <a:lnTo>
                    <a:pt x="7316" y="762059"/>
                  </a:lnTo>
                  <a:lnTo>
                    <a:pt x="0" y="716749"/>
                  </a:lnTo>
                  <a:lnTo>
                    <a:pt x="0" y="143382"/>
                  </a:lnTo>
                  <a:close/>
                </a:path>
              </a:pathLst>
            </a:custGeom>
            <a:ln w="12699">
              <a:solidFill>
                <a:srgbClr val="4699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xmlns="" id="{8FDBF164-122B-4BBA-87D3-616FEC221EC5}"/>
              </a:ext>
            </a:extLst>
          </p:cNvPr>
          <p:cNvSpPr/>
          <p:nvPr/>
        </p:nvSpPr>
        <p:spPr>
          <a:xfrm>
            <a:off x="-79923" y="4648912"/>
            <a:ext cx="6096000" cy="781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115" marR="278130" lvl="0" algn="ctr">
              <a:lnSpc>
                <a:spcPct val="101400"/>
              </a:lnSpc>
              <a:spcBef>
                <a:spcPts val="335"/>
              </a:spcBef>
            </a:pP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стимулирование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коммуникативной,</a:t>
            </a:r>
            <a:r>
              <a:rPr lang="ru-RU" sz="1400" b="1" spc="3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познавательной, </a:t>
            </a:r>
          </a:p>
          <a:p>
            <a:pPr marL="285115" marR="278130" lvl="0" algn="ctr">
              <a:lnSpc>
                <a:spcPct val="101400"/>
              </a:lnSpc>
              <a:spcBef>
                <a:spcPts val="335"/>
              </a:spcBef>
            </a:pP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игровой</a:t>
            </a:r>
            <a:r>
              <a:rPr lang="ru-RU" sz="1400" b="1" spc="-3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и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др.</a:t>
            </a:r>
            <a:r>
              <a:rPr lang="ru-RU" sz="1400" b="1" spc="-3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активности</a:t>
            </a:r>
            <a:r>
              <a:rPr lang="ru-RU" sz="1400" b="1" spc="-3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детей</a:t>
            </a:r>
            <a:r>
              <a:rPr lang="ru-RU" sz="1400" b="1" spc="-3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в</a:t>
            </a:r>
            <a:r>
              <a:rPr lang="ru-RU" sz="1400" b="1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различных</a:t>
            </a:r>
            <a:r>
              <a:rPr lang="ru-RU" sz="1400" b="1" spc="-2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видах</a:t>
            </a:r>
            <a:endParaRPr lang="ru-RU" sz="1400" dirty="0">
              <a:solidFill>
                <a:prstClr val="white"/>
              </a:solidFill>
              <a:latin typeface="Cambria"/>
              <a:cs typeface="Cambria"/>
            </a:endParaRPr>
          </a:p>
          <a:p>
            <a:pPr lvl="0" algn="ctr">
              <a:spcBef>
                <a:spcPts val="25"/>
              </a:spcBef>
            </a:pP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деятельности</a:t>
            </a:r>
            <a:endParaRPr lang="ru-RU" sz="1400" dirty="0">
              <a:solidFill>
                <a:prstClr val="white"/>
              </a:solidFill>
              <a:latin typeface="Cambria"/>
              <a:cs typeface="Cambria"/>
            </a:endParaRPr>
          </a:p>
        </p:txBody>
      </p:sp>
      <p:grpSp>
        <p:nvGrpSpPr>
          <p:cNvPr id="99" name="object 24">
            <a:extLst>
              <a:ext uri="{FF2B5EF4-FFF2-40B4-BE49-F238E27FC236}">
                <a16:creationId xmlns:a16="http://schemas.microsoft.com/office/drawing/2014/main" xmlns="" id="{B09A0E4E-16AD-425B-A18D-CDAFFB4977FE}"/>
              </a:ext>
            </a:extLst>
          </p:cNvPr>
          <p:cNvGrpSpPr/>
          <p:nvPr/>
        </p:nvGrpSpPr>
        <p:grpSpPr>
          <a:xfrm>
            <a:off x="237971" y="1947547"/>
            <a:ext cx="5453380" cy="797560"/>
            <a:chOff x="6466329" y="2465832"/>
            <a:chExt cx="5453380" cy="797560"/>
          </a:xfrm>
        </p:grpSpPr>
        <p:pic>
          <p:nvPicPr>
            <p:cNvPr id="100" name="object 25">
              <a:extLst>
                <a:ext uri="{FF2B5EF4-FFF2-40B4-BE49-F238E27FC236}">
                  <a16:creationId xmlns:a16="http://schemas.microsoft.com/office/drawing/2014/main" xmlns="" id="{7872B2BD-77C4-40A5-B273-846FB044C9DA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66329" y="2537478"/>
              <a:ext cx="5452877" cy="719290"/>
            </a:xfrm>
            <a:prstGeom prst="rect">
              <a:avLst/>
            </a:prstGeom>
          </p:spPr>
        </p:pic>
        <p:pic>
          <p:nvPicPr>
            <p:cNvPr id="101" name="object 26">
              <a:extLst>
                <a:ext uri="{FF2B5EF4-FFF2-40B4-BE49-F238E27FC236}">
                  <a16:creationId xmlns:a16="http://schemas.microsoft.com/office/drawing/2014/main" xmlns="" id="{F64FA995-5227-4A71-B5D7-C75F14F6FEA8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57771" y="2465832"/>
              <a:ext cx="5309616" cy="797051"/>
            </a:xfrm>
            <a:prstGeom prst="rect">
              <a:avLst/>
            </a:prstGeom>
          </p:spPr>
        </p:pic>
        <p:pic>
          <p:nvPicPr>
            <p:cNvPr id="102" name="object 27">
              <a:extLst>
                <a:ext uri="{FF2B5EF4-FFF2-40B4-BE49-F238E27FC236}">
                  <a16:creationId xmlns:a16="http://schemas.microsoft.com/office/drawing/2014/main" xmlns="" id="{B5298584-AB46-42BC-9756-298D95157558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05955" y="2557907"/>
              <a:ext cx="5373116" cy="638428"/>
            </a:xfrm>
            <a:prstGeom prst="rect">
              <a:avLst/>
            </a:prstGeom>
          </p:spPr>
        </p:pic>
        <p:sp>
          <p:nvSpPr>
            <p:cNvPr id="103" name="object 28">
              <a:extLst>
                <a:ext uri="{FF2B5EF4-FFF2-40B4-BE49-F238E27FC236}">
                  <a16:creationId xmlns:a16="http://schemas.microsoft.com/office/drawing/2014/main" xmlns="" id="{2A5B4F8B-69E6-4019-9437-C9797DAEF9F9}"/>
                </a:ext>
              </a:extLst>
            </p:cNvPr>
            <p:cNvSpPr/>
            <p:nvPr/>
          </p:nvSpPr>
          <p:spPr>
            <a:xfrm>
              <a:off x="6505955" y="2557907"/>
              <a:ext cx="5373370" cy="638810"/>
            </a:xfrm>
            <a:custGeom>
              <a:avLst/>
              <a:gdLst/>
              <a:ahLst/>
              <a:cxnLst/>
              <a:rect l="l" t="t" r="r" b="b"/>
              <a:pathLst>
                <a:path w="5373370" h="638810">
                  <a:moveTo>
                    <a:pt x="0" y="106425"/>
                  </a:moveTo>
                  <a:lnTo>
                    <a:pt x="8358" y="64990"/>
                  </a:lnTo>
                  <a:lnTo>
                    <a:pt x="31146" y="31162"/>
                  </a:lnTo>
                  <a:lnTo>
                    <a:pt x="64936" y="8360"/>
                  </a:lnTo>
                  <a:lnTo>
                    <a:pt x="106299" y="0"/>
                  </a:lnTo>
                  <a:lnTo>
                    <a:pt x="5266690" y="0"/>
                  </a:lnTo>
                  <a:lnTo>
                    <a:pt x="5308125" y="8360"/>
                  </a:lnTo>
                  <a:lnTo>
                    <a:pt x="5341953" y="31162"/>
                  </a:lnTo>
                  <a:lnTo>
                    <a:pt x="5364755" y="64990"/>
                  </a:lnTo>
                  <a:lnTo>
                    <a:pt x="5373116" y="106425"/>
                  </a:lnTo>
                  <a:lnTo>
                    <a:pt x="5373116" y="532002"/>
                  </a:lnTo>
                  <a:lnTo>
                    <a:pt x="5364755" y="573438"/>
                  </a:lnTo>
                  <a:lnTo>
                    <a:pt x="5341953" y="607266"/>
                  </a:lnTo>
                  <a:lnTo>
                    <a:pt x="5308125" y="630068"/>
                  </a:lnTo>
                  <a:lnTo>
                    <a:pt x="5266690" y="638428"/>
                  </a:lnTo>
                  <a:lnTo>
                    <a:pt x="106299" y="638428"/>
                  </a:lnTo>
                  <a:lnTo>
                    <a:pt x="64936" y="630068"/>
                  </a:lnTo>
                  <a:lnTo>
                    <a:pt x="31146" y="607266"/>
                  </a:lnTo>
                  <a:lnTo>
                    <a:pt x="8358" y="573438"/>
                  </a:lnTo>
                  <a:lnTo>
                    <a:pt x="0" y="532002"/>
                  </a:lnTo>
                  <a:lnTo>
                    <a:pt x="0" y="106425"/>
                  </a:lnTo>
                  <a:close/>
                </a:path>
              </a:pathLst>
            </a:custGeom>
            <a:ln w="12700">
              <a:solidFill>
                <a:srgbClr val="171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xmlns="" id="{1C935347-5B38-4FC2-ADEE-60E1321B06F9}"/>
              </a:ext>
            </a:extLst>
          </p:cNvPr>
          <p:cNvSpPr/>
          <p:nvPr/>
        </p:nvSpPr>
        <p:spPr>
          <a:xfrm>
            <a:off x="-143810" y="2041918"/>
            <a:ext cx="6096000" cy="5275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0979" marR="214629" lvl="0" indent="78740" algn="ctr">
              <a:lnSpc>
                <a:spcPts val="1700"/>
              </a:lnSpc>
              <a:spcBef>
                <a:spcPts val="60"/>
              </a:spcBef>
            </a:pP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обеспечение</a:t>
            </a:r>
            <a:r>
              <a:rPr lang="ru-RU" sz="1400" b="1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эмоционального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благополучия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каждого </a:t>
            </a:r>
          </a:p>
          <a:p>
            <a:pPr marL="220979" marR="214629" lvl="0" indent="78740" algn="ctr">
              <a:lnSpc>
                <a:spcPts val="1700"/>
              </a:lnSpc>
              <a:spcBef>
                <a:spcPts val="60"/>
              </a:spcBef>
            </a:pP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ребенка,</a:t>
            </a:r>
            <a:r>
              <a:rPr lang="ru-RU" sz="1400" b="1" spc="-45" dirty="0">
                <a:solidFill>
                  <a:srgbClr val="171717"/>
                </a:solidFill>
                <a:latin typeface="Cambria"/>
                <a:cs typeface="Cambria"/>
              </a:rPr>
              <a:t>  р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азвитие</a:t>
            </a:r>
            <a:r>
              <a:rPr lang="ru-RU" sz="1400" b="1" spc="-2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dirty="0">
                <a:solidFill>
                  <a:srgbClr val="171717"/>
                </a:solidFill>
                <a:latin typeface="Cambria"/>
                <a:cs typeface="Cambria"/>
              </a:rPr>
              <a:t>его 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положительного</a:t>
            </a:r>
            <a:r>
              <a:rPr lang="ru-RU" sz="1400" b="1" spc="-4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spc="-10" dirty="0">
                <a:solidFill>
                  <a:srgbClr val="171717"/>
                </a:solidFill>
                <a:latin typeface="Cambria"/>
                <a:cs typeface="Cambria"/>
              </a:rPr>
              <a:t>самоощущения</a:t>
            </a:r>
            <a:endParaRPr lang="ru-RU" sz="1400" dirty="0">
              <a:solidFill>
                <a:prstClr val="white"/>
              </a:solidFill>
              <a:latin typeface="Cambria"/>
              <a:cs typeface="Cambria"/>
            </a:endParaRPr>
          </a:p>
        </p:txBody>
      </p:sp>
      <p:grpSp>
        <p:nvGrpSpPr>
          <p:cNvPr id="105" name="object 13">
            <a:extLst>
              <a:ext uri="{FF2B5EF4-FFF2-40B4-BE49-F238E27FC236}">
                <a16:creationId xmlns:a16="http://schemas.microsoft.com/office/drawing/2014/main" xmlns="" id="{2966C95F-C79D-4763-AE78-F696BD3DC128}"/>
              </a:ext>
            </a:extLst>
          </p:cNvPr>
          <p:cNvGrpSpPr/>
          <p:nvPr/>
        </p:nvGrpSpPr>
        <p:grpSpPr>
          <a:xfrm>
            <a:off x="220466" y="2823738"/>
            <a:ext cx="5469890" cy="625475"/>
            <a:chOff x="6490713" y="1825751"/>
            <a:chExt cx="5469890" cy="625475"/>
          </a:xfrm>
        </p:grpSpPr>
        <p:pic>
          <p:nvPicPr>
            <p:cNvPr id="106" name="object 14">
              <a:extLst>
                <a:ext uri="{FF2B5EF4-FFF2-40B4-BE49-F238E27FC236}">
                  <a16:creationId xmlns:a16="http://schemas.microsoft.com/office/drawing/2014/main" xmlns="" id="{DB61C7E0-5DAC-4213-ADD3-9B16142944E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90713" y="1844017"/>
              <a:ext cx="5452877" cy="606596"/>
            </a:xfrm>
            <a:prstGeom prst="rect">
              <a:avLst/>
            </a:prstGeom>
          </p:spPr>
        </p:pic>
        <p:pic>
          <p:nvPicPr>
            <p:cNvPr id="107" name="object 15">
              <a:extLst>
                <a:ext uri="{FF2B5EF4-FFF2-40B4-BE49-F238E27FC236}">
                  <a16:creationId xmlns:a16="http://schemas.microsoft.com/office/drawing/2014/main" xmlns="" id="{E8E4D291-8482-4BE5-9D60-6CDAE65D51A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13576" y="1825751"/>
              <a:ext cx="5446776" cy="580644"/>
            </a:xfrm>
            <a:prstGeom prst="rect">
              <a:avLst/>
            </a:prstGeom>
          </p:spPr>
        </p:pic>
        <p:sp>
          <p:nvSpPr>
            <p:cNvPr id="108" name="object 16">
              <a:extLst>
                <a:ext uri="{FF2B5EF4-FFF2-40B4-BE49-F238E27FC236}">
                  <a16:creationId xmlns:a16="http://schemas.microsoft.com/office/drawing/2014/main" xmlns="" id="{AC05B099-01D4-46C3-9D31-1D9D30DF9E8A}"/>
                </a:ext>
              </a:extLst>
            </p:cNvPr>
            <p:cNvSpPr/>
            <p:nvPr/>
          </p:nvSpPr>
          <p:spPr>
            <a:xfrm>
              <a:off x="6530213" y="1861311"/>
              <a:ext cx="5373370" cy="527050"/>
            </a:xfrm>
            <a:custGeom>
              <a:avLst/>
              <a:gdLst/>
              <a:ahLst/>
              <a:cxnLst/>
              <a:rect l="l" t="t" r="r" b="b"/>
              <a:pathLst>
                <a:path w="5373370" h="527050">
                  <a:moveTo>
                    <a:pt x="5285358" y="0"/>
                  </a:moveTo>
                  <a:lnTo>
                    <a:pt x="87756" y="0"/>
                  </a:lnTo>
                  <a:lnTo>
                    <a:pt x="53578" y="6889"/>
                  </a:lnTo>
                  <a:lnTo>
                    <a:pt x="25685" y="25685"/>
                  </a:lnTo>
                  <a:lnTo>
                    <a:pt x="6889" y="53578"/>
                  </a:lnTo>
                  <a:lnTo>
                    <a:pt x="0" y="87757"/>
                  </a:lnTo>
                  <a:lnTo>
                    <a:pt x="0" y="439165"/>
                  </a:lnTo>
                  <a:lnTo>
                    <a:pt x="6889" y="473364"/>
                  </a:lnTo>
                  <a:lnTo>
                    <a:pt x="25685" y="501300"/>
                  </a:lnTo>
                  <a:lnTo>
                    <a:pt x="53578" y="520140"/>
                  </a:lnTo>
                  <a:lnTo>
                    <a:pt x="87756" y="527050"/>
                  </a:lnTo>
                  <a:lnTo>
                    <a:pt x="5285358" y="527050"/>
                  </a:lnTo>
                  <a:lnTo>
                    <a:pt x="5319537" y="520140"/>
                  </a:lnTo>
                  <a:lnTo>
                    <a:pt x="5347430" y="501300"/>
                  </a:lnTo>
                  <a:lnTo>
                    <a:pt x="5366226" y="473364"/>
                  </a:lnTo>
                  <a:lnTo>
                    <a:pt x="5373115" y="439165"/>
                  </a:lnTo>
                  <a:lnTo>
                    <a:pt x="5373115" y="87757"/>
                  </a:lnTo>
                  <a:lnTo>
                    <a:pt x="5366226" y="53578"/>
                  </a:lnTo>
                  <a:lnTo>
                    <a:pt x="5347430" y="25685"/>
                  </a:lnTo>
                  <a:lnTo>
                    <a:pt x="5319537" y="6889"/>
                  </a:lnTo>
                  <a:lnTo>
                    <a:pt x="5285358" y="0"/>
                  </a:lnTo>
                  <a:close/>
                </a:path>
              </a:pathLst>
            </a:custGeom>
            <a:solidFill>
              <a:srgbClr val="D1E9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7">
              <a:extLst>
                <a:ext uri="{FF2B5EF4-FFF2-40B4-BE49-F238E27FC236}">
                  <a16:creationId xmlns:a16="http://schemas.microsoft.com/office/drawing/2014/main" xmlns="" id="{642BA2D3-5B68-40BC-9C43-F048D7109D99}"/>
                </a:ext>
              </a:extLst>
            </p:cNvPr>
            <p:cNvSpPr/>
            <p:nvPr/>
          </p:nvSpPr>
          <p:spPr>
            <a:xfrm>
              <a:off x="6530213" y="1861311"/>
              <a:ext cx="5373370" cy="527050"/>
            </a:xfrm>
            <a:custGeom>
              <a:avLst/>
              <a:gdLst/>
              <a:ahLst/>
              <a:cxnLst/>
              <a:rect l="l" t="t" r="r" b="b"/>
              <a:pathLst>
                <a:path w="5373370" h="527050">
                  <a:moveTo>
                    <a:pt x="0" y="87757"/>
                  </a:moveTo>
                  <a:lnTo>
                    <a:pt x="6889" y="53578"/>
                  </a:lnTo>
                  <a:lnTo>
                    <a:pt x="25685" y="25685"/>
                  </a:lnTo>
                  <a:lnTo>
                    <a:pt x="53578" y="6889"/>
                  </a:lnTo>
                  <a:lnTo>
                    <a:pt x="87756" y="0"/>
                  </a:lnTo>
                  <a:lnTo>
                    <a:pt x="5285358" y="0"/>
                  </a:lnTo>
                  <a:lnTo>
                    <a:pt x="5319537" y="6889"/>
                  </a:lnTo>
                  <a:lnTo>
                    <a:pt x="5347430" y="25685"/>
                  </a:lnTo>
                  <a:lnTo>
                    <a:pt x="5366226" y="53578"/>
                  </a:lnTo>
                  <a:lnTo>
                    <a:pt x="5373115" y="87757"/>
                  </a:lnTo>
                  <a:lnTo>
                    <a:pt x="5373115" y="439165"/>
                  </a:lnTo>
                  <a:lnTo>
                    <a:pt x="5366226" y="473364"/>
                  </a:lnTo>
                  <a:lnTo>
                    <a:pt x="5347430" y="501300"/>
                  </a:lnTo>
                  <a:lnTo>
                    <a:pt x="5319537" y="520140"/>
                  </a:lnTo>
                  <a:lnTo>
                    <a:pt x="5285358" y="527050"/>
                  </a:lnTo>
                  <a:lnTo>
                    <a:pt x="87756" y="527050"/>
                  </a:lnTo>
                  <a:lnTo>
                    <a:pt x="53578" y="520140"/>
                  </a:lnTo>
                  <a:lnTo>
                    <a:pt x="25685" y="501300"/>
                  </a:lnTo>
                  <a:lnTo>
                    <a:pt x="6889" y="473364"/>
                  </a:lnTo>
                  <a:lnTo>
                    <a:pt x="0" y="439165"/>
                  </a:lnTo>
                  <a:lnTo>
                    <a:pt x="0" y="87757"/>
                  </a:lnTo>
                  <a:close/>
                </a:path>
              </a:pathLst>
            </a:custGeom>
            <a:ln w="12700">
              <a:solidFill>
                <a:srgbClr val="4699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xmlns="" id="{9A063B18-A73F-4F45-8159-F1082FA916FC}"/>
              </a:ext>
            </a:extLst>
          </p:cNvPr>
          <p:cNvSpPr/>
          <p:nvPr/>
        </p:nvSpPr>
        <p:spPr>
          <a:xfrm>
            <a:off x="-264989" y="2823604"/>
            <a:ext cx="6096000" cy="51296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>
              <a:lnSpc>
                <a:spcPts val="1555"/>
              </a:lnSpc>
            </a:pP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развитие</a:t>
            </a:r>
            <a:r>
              <a:rPr lang="ru-RU" sz="1400" b="1" kern="0" spc="33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любознательности,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произвольности,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  <a:p>
            <a:pPr lvl="0" algn="ctr" defTabSz="914400">
              <a:spcBef>
                <a:spcPts val="20"/>
              </a:spcBef>
            </a:pP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активности,</a:t>
            </a:r>
            <a:r>
              <a:rPr lang="ru-RU" sz="1400" b="1" kern="0" spc="-7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самостоятельности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</p:txBody>
      </p:sp>
      <p:grpSp>
        <p:nvGrpSpPr>
          <p:cNvPr id="111" name="object 24">
            <a:extLst>
              <a:ext uri="{FF2B5EF4-FFF2-40B4-BE49-F238E27FC236}">
                <a16:creationId xmlns:a16="http://schemas.microsoft.com/office/drawing/2014/main" xmlns="" id="{0C592DE4-5AAC-4DD3-B805-E2EAE87C755F}"/>
              </a:ext>
            </a:extLst>
          </p:cNvPr>
          <p:cNvGrpSpPr/>
          <p:nvPr/>
        </p:nvGrpSpPr>
        <p:grpSpPr>
          <a:xfrm>
            <a:off x="179956" y="3584566"/>
            <a:ext cx="5453380" cy="797560"/>
            <a:chOff x="6466329" y="2465832"/>
            <a:chExt cx="5453380" cy="797560"/>
          </a:xfrm>
        </p:grpSpPr>
        <p:pic>
          <p:nvPicPr>
            <p:cNvPr id="112" name="object 25">
              <a:extLst>
                <a:ext uri="{FF2B5EF4-FFF2-40B4-BE49-F238E27FC236}">
                  <a16:creationId xmlns:a16="http://schemas.microsoft.com/office/drawing/2014/main" xmlns="" id="{AF756BD2-65EE-4E09-BAA5-C014F2D7308F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66329" y="2537478"/>
              <a:ext cx="5452877" cy="719290"/>
            </a:xfrm>
            <a:prstGeom prst="rect">
              <a:avLst/>
            </a:prstGeom>
          </p:spPr>
        </p:pic>
        <p:pic>
          <p:nvPicPr>
            <p:cNvPr id="113" name="object 26">
              <a:extLst>
                <a:ext uri="{FF2B5EF4-FFF2-40B4-BE49-F238E27FC236}">
                  <a16:creationId xmlns:a16="http://schemas.microsoft.com/office/drawing/2014/main" xmlns="" id="{E64E4F8F-4DE0-40B7-9606-E8D47A6CC623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57771" y="2465832"/>
              <a:ext cx="5309616" cy="797051"/>
            </a:xfrm>
            <a:prstGeom prst="rect">
              <a:avLst/>
            </a:prstGeom>
          </p:spPr>
        </p:pic>
        <p:pic>
          <p:nvPicPr>
            <p:cNvPr id="114" name="object 27">
              <a:extLst>
                <a:ext uri="{FF2B5EF4-FFF2-40B4-BE49-F238E27FC236}">
                  <a16:creationId xmlns:a16="http://schemas.microsoft.com/office/drawing/2014/main" xmlns="" id="{FCFDA431-E99A-44C9-A3FF-CFCA5A6341E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05955" y="2557907"/>
              <a:ext cx="5373116" cy="638428"/>
            </a:xfrm>
            <a:prstGeom prst="rect">
              <a:avLst/>
            </a:prstGeom>
          </p:spPr>
        </p:pic>
        <p:sp>
          <p:nvSpPr>
            <p:cNvPr id="115" name="object 28">
              <a:extLst>
                <a:ext uri="{FF2B5EF4-FFF2-40B4-BE49-F238E27FC236}">
                  <a16:creationId xmlns:a16="http://schemas.microsoft.com/office/drawing/2014/main" xmlns="" id="{1F88551E-BFA9-4582-84D4-867AD4EE8EF0}"/>
                </a:ext>
              </a:extLst>
            </p:cNvPr>
            <p:cNvSpPr/>
            <p:nvPr/>
          </p:nvSpPr>
          <p:spPr>
            <a:xfrm>
              <a:off x="6505955" y="2557907"/>
              <a:ext cx="5373370" cy="638810"/>
            </a:xfrm>
            <a:custGeom>
              <a:avLst/>
              <a:gdLst/>
              <a:ahLst/>
              <a:cxnLst/>
              <a:rect l="l" t="t" r="r" b="b"/>
              <a:pathLst>
                <a:path w="5373370" h="638810">
                  <a:moveTo>
                    <a:pt x="0" y="106425"/>
                  </a:moveTo>
                  <a:lnTo>
                    <a:pt x="8358" y="64990"/>
                  </a:lnTo>
                  <a:lnTo>
                    <a:pt x="31146" y="31162"/>
                  </a:lnTo>
                  <a:lnTo>
                    <a:pt x="64936" y="8360"/>
                  </a:lnTo>
                  <a:lnTo>
                    <a:pt x="106299" y="0"/>
                  </a:lnTo>
                  <a:lnTo>
                    <a:pt x="5266690" y="0"/>
                  </a:lnTo>
                  <a:lnTo>
                    <a:pt x="5308125" y="8360"/>
                  </a:lnTo>
                  <a:lnTo>
                    <a:pt x="5341953" y="31162"/>
                  </a:lnTo>
                  <a:lnTo>
                    <a:pt x="5364755" y="64990"/>
                  </a:lnTo>
                  <a:lnTo>
                    <a:pt x="5373116" y="106425"/>
                  </a:lnTo>
                  <a:lnTo>
                    <a:pt x="5373116" y="532002"/>
                  </a:lnTo>
                  <a:lnTo>
                    <a:pt x="5364755" y="573438"/>
                  </a:lnTo>
                  <a:lnTo>
                    <a:pt x="5341953" y="607266"/>
                  </a:lnTo>
                  <a:lnTo>
                    <a:pt x="5308125" y="630068"/>
                  </a:lnTo>
                  <a:lnTo>
                    <a:pt x="5266690" y="638428"/>
                  </a:lnTo>
                  <a:lnTo>
                    <a:pt x="106299" y="638428"/>
                  </a:lnTo>
                  <a:lnTo>
                    <a:pt x="64936" y="630068"/>
                  </a:lnTo>
                  <a:lnTo>
                    <a:pt x="31146" y="607266"/>
                  </a:lnTo>
                  <a:lnTo>
                    <a:pt x="8358" y="573438"/>
                  </a:lnTo>
                  <a:lnTo>
                    <a:pt x="0" y="532002"/>
                  </a:lnTo>
                  <a:lnTo>
                    <a:pt x="0" y="106425"/>
                  </a:lnTo>
                  <a:close/>
                </a:path>
              </a:pathLst>
            </a:custGeom>
            <a:ln w="12700">
              <a:solidFill>
                <a:srgbClr val="171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xmlns="" id="{C783FD28-9E09-467E-80A2-2F4736AF4378}"/>
              </a:ext>
            </a:extLst>
          </p:cNvPr>
          <p:cNvSpPr/>
          <p:nvPr/>
        </p:nvSpPr>
        <p:spPr>
          <a:xfrm>
            <a:off x="-129359" y="3629933"/>
            <a:ext cx="6096000" cy="731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3510" marR="137795" lvl="0" algn="ctr" defTabSz="914400">
              <a:lnSpc>
                <a:spcPct val="101400"/>
              </a:lnSpc>
              <a:spcBef>
                <a:spcPts val="105"/>
              </a:spcBef>
            </a:pP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формирование</a:t>
            </a:r>
            <a:r>
              <a:rPr lang="ru-RU" sz="1400" b="1" kern="0" spc="-6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различных</a:t>
            </a:r>
            <a:r>
              <a:rPr lang="ru-RU" sz="1400" b="1" kern="0" spc="-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знаний об</a:t>
            </a:r>
            <a:r>
              <a:rPr lang="ru-RU" sz="1400" b="1" kern="0" spc="-2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окружающем</a:t>
            </a:r>
            <a:r>
              <a:rPr lang="ru-RU" sz="1400" b="1" kern="0" spc="-4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мире,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развитие</a:t>
            </a:r>
            <a:r>
              <a:rPr lang="ru-RU" sz="1400" b="1" kern="0" spc="2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доброжелательного</a:t>
            </a:r>
            <a:r>
              <a:rPr lang="ru-RU" sz="1400" b="1" kern="0" spc="220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отношения</a:t>
            </a:r>
            <a:r>
              <a:rPr lang="ru-RU" sz="1400" b="1" kern="0" spc="23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к</a:t>
            </a:r>
            <a:r>
              <a:rPr lang="ru-RU" sz="1400" b="1" kern="0" spc="26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себе</a:t>
            </a:r>
            <a:r>
              <a:rPr lang="ru-RU" sz="1400" b="1" kern="0" spc="24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50" dirty="0">
                <a:solidFill>
                  <a:srgbClr val="171717"/>
                </a:solidFill>
                <a:latin typeface="Cambria"/>
                <a:cs typeface="Cambria"/>
              </a:rPr>
              <a:t>и </a:t>
            </a:r>
            <a:r>
              <a:rPr lang="ru-RU" sz="1400" b="1" kern="0" dirty="0">
                <a:solidFill>
                  <a:srgbClr val="171717"/>
                </a:solidFill>
                <a:latin typeface="Cambria"/>
                <a:cs typeface="Cambria"/>
              </a:rPr>
              <a:t>окружающим</a:t>
            </a:r>
            <a:r>
              <a:rPr lang="ru-RU" sz="1400" b="1" kern="0" spc="225" dirty="0">
                <a:solidFill>
                  <a:srgbClr val="171717"/>
                </a:solidFill>
                <a:latin typeface="Cambria"/>
                <a:cs typeface="Cambria"/>
              </a:rPr>
              <a:t> </a:t>
            </a:r>
            <a:r>
              <a:rPr lang="ru-RU" sz="1400" b="1" kern="0" spc="-10" dirty="0">
                <a:solidFill>
                  <a:srgbClr val="171717"/>
                </a:solidFill>
                <a:latin typeface="Cambria"/>
                <a:cs typeface="Cambria"/>
              </a:rPr>
              <a:t>людям</a:t>
            </a:r>
            <a:endParaRPr lang="ru-RU" sz="1400" kern="0" dirty="0">
              <a:solidFill>
                <a:sysClr val="windowText" lastClr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2360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6616" y="-3192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Траектория взаимодействия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(МАОУ «Лицей №5» + МАДОУ «Детский сад №22»)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6616" y="6237313"/>
            <a:ext cx="8229600" cy="39290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выбранных направлениях можно расширить внутреннюю совместную работу</a:t>
            </a:r>
          </a:p>
        </p:txBody>
      </p:sp>
      <p:sp>
        <p:nvSpPr>
          <p:cNvPr id="4" name="Овал 3"/>
          <p:cNvSpPr/>
          <p:nvPr/>
        </p:nvSpPr>
        <p:spPr>
          <a:xfrm>
            <a:off x="2183938" y="1621676"/>
            <a:ext cx="7488832" cy="41044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70989" y="1285861"/>
            <a:ext cx="1949346" cy="156707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детей: СПОРТ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(спартакиада, соревнования)</a:t>
            </a:r>
          </a:p>
        </p:txBody>
      </p:sp>
      <p:sp>
        <p:nvSpPr>
          <p:cNvPr id="6" name="Овал 5"/>
          <p:cNvSpPr/>
          <p:nvPr/>
        </p:nvSpPr>
        <p:spPr>
          <a:xfrm>
            <a:off x="5310182" y="4714884"/>
            <a:ext cx="1823190" cy="153091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детей: онлайн встречи (игра)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МЭО,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80084" y="2583524"/>
            <a:ext cx="1512168" cy="2023634"/>
          </a:xfrm>
          <a:prstGeom prst="roundRect">
            <a:avLst>
              <a:gd name="adj" fmla="val 399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ДОУ-СОШ</a:t>
            </a:r>
          </a:p>
          <a:p>
            <a:pPr algn="ctr" defTabSz="9144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образовательной средой друг друга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взаимопосещения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044672" y="2505360"/>
            <a:ext cx="1512168" cy="210179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ДОУ-СОШ</a:t>
            </a:r>
          </a:p>
          <a:p>
            <a:pPr algn="ctr" defTabSz="9144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</a:t>
            </a:r>
          </a:p>
          <a:p>
            <a:pPr algn="ctr" defTabSz="9144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(круглый стол)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287688" y="3999080"/>
            <a:ext cx="5712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381356" y="3071810"/>
            <a:ext cx="1785950" cy="14619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Родители: </a:t>
            </a:r>
          </a:p>
          <a:p>
            <a:pPr algn="ctr" defTabSz="91440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открытых дверей</a:t>
            </a:r>
          </a:p>
          <a:p>
            <a:pPr algn="ctr" defTabSz="91440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(онлайн офлайн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24694" y="3000373"/>
            <a:ext cx="1785950" cy="14818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Родители: </a:t>
            </a:r>
          </a:p>
          <a:p>
            <a:pPr algn="ctr" defTabSz="91440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Он-лайн собрание «Сопровождение дошкольника и первоклассника»</a:t>
            </a:r>
          </a:p>
        </p:txBody>
      </p:sp>
      <p:sp>
        <p:nvSpPr>
          <p:cNvPr id="15" name="Овал 14"/>
          <p:cNvSpPr/>
          <p:nvPr/>
        </p:nvSpPr>
        <p:spPr>
          <a:xfrm>
            <a:off x="6738942" y="1357298"/>
            <a:ext cx="1949346" cy="14956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детей: ТЕХНО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(онлайн- фестиваль или конкурс)</a:t>
            </a:r>
          </a:p>
        </p:txBody>
      </p:sp>
      <p:sp>
        <p:nvSpPr>
          <p:cNvPr id="13" name="Выноска 1 12"/>
          <p:cNvSpPr/>
          <p:nvPr/>
        </p:nvSpPr>
        <p:spPr>
          <a:xfrm>
            <a:off x="8688288" y="980651"/>
            <a:ext cx="1705202" cy="288032"/>
          </a:xfrm>
          <a:prstGeom prst="borderCallout1">
            <a:avLst>
              <a:gd name="adj1" fmla="val 39636"/>
              <a:gd name="adj2" fmla="val 134"/>
              <a:gd name="adj3" fmla="val 210763"/>
              <a:gd name="adj4" fmla="val -2686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МЭО</a:t>
            </a:r>
          </a:p>
        </p:txBody>
      </p:sp>
      <p:sp>
        <p:nvSpPr>
          <p:cNvPr id="16" name="Выноска 1 15"/>
          <p:cNvSpPr/>
          <p:nvPr/>
        </p:nvSpPr>
        <p:spPr>
          <a:xfrm>
            <a:off x="8832304" y="1412776"/>
            <a:ext cx="1175758" cy="288032"/>
          </a:xfrm>
          <a:prstGeom prst="borderCallout1">
            <a:avLst>
              <a:gd name="adj1" fmla="val 31282"/>
              <a:gd name="adj2" fmla="val -147"/>
              <a:gd name="adj3" fmla="val 85647"/>
              <a:gd name="adj4" fmla="val -36532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офлайн</a:t>
            </a:r>
          </a:p>
        </p:txBody>
      </p:sp>
      <p:sp>
        <p:nvSpPr>
          <p:cNvPr id="17" name="Выноска 1 16"/>
          <p:cNvSpPr/>
          <p:nvPr/>
        </p:nvSpPr>
        <p:spPr>
          <a:xfrm>
            <a:off x="9022940" y="1834918"/>
            <a:ext cx="985122" cy="288032"/>
          </a:xfrm>
          <a:prstGeom prst="borderCallout1">
            <a:avLst>
              <a:gd name="adj1" fmla="val 43813"/>
              <a:gd name="adj2" fmla="val -1005"/>
              <a:gd name="adj3" fmla="val -4659"/>
              <a:gd name="adj4" fmla="val -4717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Соц.сети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Выноска 1 17"/>
          <p:cNvSpPr/>
          <p:nvPr/>
        </p:nvSpPr>
        <p:spPr>
          <a:xfrm flipH="1">
            <a:off x="1738282" y="785794"/>
            <a:ext cx="1656184" cy="451112"/>
          </a:xfrm>
          <a:prstGeom prst="borderCallout1">
            <a:avLst>
              <a:gd name="adj1" fmla="val 32086"/>
              <a:gd name="adj2" fmla="val -1795"/>
              <a:gd name="adj3" fmla="val 147155"/>
              <a:gd name="adj4" fmla="val -1759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этап</a:t>
            </a:r>
          </a:p>
        </p:txBody>
      </p:sp>
      <p:sp>
        <p:nvSpPr>
          <p:cNvPr id="19" name="Выноска 1 18"/>
          <p:cNvSpPr/>
          <p:nvPr/>
        </p:nvSpPr>
        <p:spPr>
          <a:xfrm flipH="1">
            <a:off x="1874826" y="1312387"/>
            <a:ext cx="1239079" cy="488809"/>
          </a:xfrm>
          <a:prstGeom prst="borderCallout1">
            <a:avLst>
              <a:gd name="adj1" fmla="val 43364"/>
              <a:gd name="adj2" fmla="val -1536"/>
              <a:gd name="adj3" fmla="val 90775"/>
              <a:gd name="adj4" fmla="val -2405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этап</a:t>
            </a:r>
          </a:p>
        </p:txBody>
      </p:sp>
      <p:sp>
        <p:nvSpPr>
          <p:cNvPr id="20" name="Выноска 1 19"/>
          <p:cNvSpPr/>
          <p:nvPr/>
        </p:nvSpPr>
        <p:spPr>
          <a:xfrm flipH="1">
            <a:off x="4189850" y="4752617"/>
            <a:ext cx="954902" cy="288032"/>
          </a:xfrm>
          <a:prstGeom prst="borderCallout1">
            <a:avLst>
              <a:gd name="adj1" fmla="val 18750"/>
              <a:gd name="adj2" fmla="val -8333"/>
              <a:gd name="adj3" fmla="val 135176"/>
              <a:gd name="adj4" fmla="val -4026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турнир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Выноска 1 20"/>
          <p:cNvSpPr/>
          <p:nvPr/>
        </p:nvSpPr>
        <p:spPr>
          <a:xfrm flipH="1">
            <a:off x="3923467" y="5461012"/>
            <a:ext cx="1005289" cy="666818"/>
          </a:xfrm>
          <a:prstGeom prst="borderCallout1">
            <a:avLst>
              <a:gd name="adj1" fmla="val 18750"/>
              <a:gd name="adj2" fmla="val -8333"/>
              <a:gd name="adj3" fmla="val -5017"/>
              <a:gd name="adj4" fmla="val -54612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победителей</a:t>
            </a:r>
          </a:p>
        </p:txBody>
      </p:sp>
      <p:sp>
        <p:nvSpPr>
          <p:cNvPr id="22" name="Выноска 1 21"/>
          <p:cNvSpPr/>
          <p:nvPr/>
        </p:nvSpPr>
        <p:spPr>
          <a:xfrm>
            <a:off x="7464232" y="4926351"/>
            <a:ext cx="1000132" cy="285752"/>
          </a:xfrm>
          <a:prstGeom prst="borderCallout1">
            <a:avLst>
              <a:gd name="adj1" fmla="val 18750"/>
              <a:gd name="adj2" fmla="val -8333"/>
              <a:gd name="adj3" fmla="val 70928"/>
              <a:gd name="adj4" fmla="val -5562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2турнир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10182" y="2619812"/>
            <a:ext cx="1500198" cy="2023634"/>
          </a:xfrm>
          <a:prstGeom prst="roundRect">
            <a:avLst>
              <a:gd name="adj" fmla="val 50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Общее педагогическое мероприятие по обмену опытом, реализацией выполнения плана мероприятий. </a:t>
            </a:r>
          </a:p>
          <a:p>
            <a:pPr algn="ctr" defTabSz="91440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Два формата: онлайн и офлайн</a:t>
            </a:r>
          </a:p>
        </p:txBody>
      </p:sp>
    </p:spTree>
    <p:extLst>
      <p:ext uri="{BB962C8B-B14F-4D97-AF65-F5344CB8AC3E}">
        <p14:creationId xmlns:p14="http://schemas.microsoft.com/office/powerpoint/2010/main" val="299010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DB7E11-4EB8-4A7F-956C-9EED235CD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итог работы СЕТИ над реализацией проекта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CF4651C-3DBE-4C2A-BCC3-4D42308A2CC8}"/>
              </a:ext>
            </a:extLst>
          </p:cNvPr>
          <p:cNvSpPr/>
          <p:nvPr/>
        </p:nvSpPr>
        <p:spPr>
          <a:xfrm>
            <a:off x="1508598" y="494269"/>
            <a:ext cx="7415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«Лицей № 5» + МАДОУ «Детский сад №22»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D2B2E72-94DD-4E62-8349-65F9139CA904}"/>
              </a:ext>
            </a:extLst>
          </p:cNvPr>
          <p:cNvSpPr/>
          <p:nvPr/>
        </p:nvSpPr>
        <p:spPr>
          <a:xfrm>
            <a:off x="2694235" y="1023126"/>
            <a:ext cx="34017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1.Педагогические встречи;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7AD0F48-5146-4671-97B7-F7CDA370D0FF}"/>
              </a:ext>
            </a:extLst>
          </p:cNvPr>
          <p:cNvSpPr/>
          <p:nvPr/>
        </p:nvSpPr>
        <p:spPr>
          <a:xfrm>
            <a:off x="2694235" y="1448801"/>
            <a:ext cx="69434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Неделя открытых дверей для родителей;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AA30945-4A97-42D3-986E-9E66559610F3}"/>
              </a:ext>
            </a:extLst>
          </p:cNvPr>
          <p:cNvSpPr/>
          <p:nvPr/>
        </p:nvSpPr>
        <p:spPr>
          <a:xfrm>
            <a:off x="2694235" y="1874476"/>
            <a:ext cx="3431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3.Время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детей:фестиваль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908AD21-7522-4CD0-9B3F-65844C0B93F8}"/>
              </a:ext>
            </a:extLst>
          </p:cNvPr>
          <p:cNvSpPr/>
          <p:nvPr/>
        </p:nvSpPr>
        <p:spPr>
          <a:xfrm>
            <a:off x="2694235" y="2341503"/>
            <a:ext cx="2853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4.Время детей: спорт;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458DAC6-4E93-466F-8933-CDF378420FB9}"/>
              </a:ext>
            </a:extLst>
          </p:cNvPr>
          <p:cNvSpPr/>
          <p:nvPr/>
        </p:nvSpPr>
        <p:spPr>
          <a:xfrm>
            <a:off x="2694235" y="2755229"/>
            <a:ext cx="58022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5.Время детей: познание (детская конференция);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DE0AADF-EE04-4DA7-92BF-A478D1773E2E}"/>
              </a:ext>
            </a:extLst>
          </p:cNvPr>
          <p:cNvSpPr/>
          <p:nvPr/>
        </p:nvSpPr>
        <p:spPr>
          <a:xfrm>
            <a:off x="2694235" y="3221170"/>
            <a:ext cx="4232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Онлайн родительское собрание;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5ACB3B1-0A6D-46F9-BCCB-352EF148EA6C}"/>
              </a:ext>
            </a:extLst>
          </p:cNvPr>
          <p:cNvSpPr/>
          <p:nvPr/>
        </p:nvSpPr>
        <p:spPr>
          <a:xfrm>
            <a:off x="2694235" y="3679410"/>
            <a:ext cx="30985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7.Педагогические итоги</a:t>
            </a:r>
          </a:p>
        </p:txBody>
      </p:sp>
    </p:spTree>
    <p:extLst>
      <p:ext uri="{BB962C8B-B14F-4D97-AF65-F5344CB8AC3E}">
        <p14:creationId xmlns:p14="http://schemas.microsoft.com/office/powerpoint/2010/main" val="742553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512C52-95C6-44CD-8F9A-89D245490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40" y="5350933"/>
            <a:ext cx="9992497" cy="1507067"/>
          </a:xfrm>
        </p:spPr>
        <p:txBody>
          <a:bodyPr>
            <a:normAutofit fontScale="90000"/>
          </a:bodyPr>
          <a:lstStyle/>
          <a:p>
            <a:r>
              <a:rPr lang="ru-RU" dirty="0"/>
              <a:t>Территориальное размещение СОК «5 +»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D8B0A756-0411-467F-ACDB-13B063F756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052" t="11409" b="4605"/>
          <a:stretch/>
        </p:blipFill>
        <p:spPr>
          <a:xfrm>
            <a:off x="1435469" y="489144"/>
            <a:ext cx="7713058" cy="486178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A388099-9052-404B-91F5-392A63284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347" y="1126797"/>
            <a:ext cx="4621169" cy="3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581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439</TotalTime>
  <Words>431</Words>
  <Application>Microsoft Office PowerPoint</Application>
  <PresentationFormat>Широкоэкранный</PresentationFormat>
  <Paragraphs>82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</vt:lpstr>
      <vt:lpstr>Century Gothic</vt:lpstr>
      <vt:lpstr>Times New Roman</vt:lpstr>
      <vt:lpstr>Wingdings 3</vt:lpstr>
      <vt:lpstr>Сектор</vt:lpstr>
      <vt:lpstr>Тема Office</vt:lpstr>
      <vt:lpstr>ПРЕЕМСТВЕННОСТЬ ДОШКОЛЬНОГО И НАЧАЛЬНОГО ОБРАЗОВАНИЯ</vt:lpstr>
      <vt:lpstr>Презентация PowerPoint</vt:lpstr>
      <vt:lpstr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 коллективами ДОУ и Школы  </vt:lpstr>
      <vt:lpstr>Задачи преемственности</vt:lpstr>
      <vt:lpstr>Траектория взаимодействия  (МАОУ «Лицей №5» + МАДОУ «Детский сад №22»)</vt:lpstr>
      <vt:lpstr>Контроль и итог работы СЕТИ над реализацией проекта</vt:lpstr>
      <vt:lpstr>Территориальное размещение СОК «5 +»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ДОШКОЛЬНОГО И НАЧАЛЬНОГО ОБРАЗОВАНИЯ</dc:title>
  <dc:creator>User</dc:creator>
  <cp:lastModifiedBy>User</cp:lastModifiedBy>
  <cp:revision>2</cp:revision>
  <dcterms:created xsi:type="dcterms:W3CDTF">2021-12-22T05:11:54Z</dcterms:created>
  <dcterms:modified xsi:type="dcterms:W3CDTF">2022-08-29T11:05:27Z</dcterms:modified>
</cp:coreProperties>
</file>