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61" r:id="rId3"/>
    <p:sldId id="266" r:id="rId4"/>
    <p:sldId id="267" r:id="rId5"/>
    <p:sldId id="268" r:id="rId6"/>
    <p:sldId id="269" r:id="rId7"/>
    <p:sldId id="271" r:id="rId8"/>
    <p:sldId id="272" r:id="rId9"/>
  </p:sldIdLst>
  <p:sldSz cx="12192000" cy="6858000"/>
  <p:notesSz cx="12192000" cy="6858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LJBUKD+Trebuchet MS Bold" charset="0"/>
      <p:regular r:id="rId14"/>
    </p:embeddedFont>
    <p:embeddedFont>
      <p:font typeface="WOONEP+Trebuchet MS Bold" charset="0"/>
      <p:regular r:id="rId15"/>
    </p:embeddedFont>
    <p:embeddedFont>
      <p:font typeface="RPSDFT+Trebuchet MS" charset="0"/>
      <p:regular r:id="rId16"/>
    </p:embeddedFont>
    <p:embeddedFont>
      <p:font typeface="DEUAIJ+Wingdings 3" charset="2"/>
      <p:regular r:id="rId17"/>
    </p:embeddedFont>
    <p:embeddedFont>
      <p:font typeface="HAGOMW+Trebuchet MS" charset="0"/>
      <p:regular r:id="rId18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3" autoAdjust="0"/>
    <p:restoredTop sz="94660"/>
  </p:normalViewPr>
  <p:slideViewPr>
    <p:cSldViewPr>
      <p:cViewPr varScale="1">
        <p:scale>
          <a:sx n="115" d="100"/>
          <a:sy n="115" d="100"/>
        </p:scale>
        <p:origin x="-420" y="-9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00FA-F489-4EB2-BF56-7E76C3ACEE8E}" type="datetimeFigureOut">
              <a:rPr lang="en-US"/>
              <a:pPr>
                <a:defRPr/>
              </a:pPr>
              <a:t>3/23/2022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B7EA9-0EB6-4776-A922-C62E276DD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377825" y="427038"/>
            <a:ext cx="679767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377825" y="2459038"/>
            <a:ext cx="6797675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575" y="9944100"/>
            <a:ext cx="2416175" cy="534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100"/>
            <a:ext cx="1736725" cy="534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DBA2B0-E38A-4B51-9357-7BC0B0C44127}" type="datetimeFigureOut">
              <a:rPr lang="en-US"/>
              <a:pPr>
                <a:defRPr/>
              </a:pPr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775" y="9944100"/>
            <a:ext cx="1736725" cy="274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FB66C5-55E8-4E3F-9658-528035E226E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2" name="object 3"/>
          <p:cNvSpPr txBox="1">
            <a:spLocks noChangeArrowheads="1"/>
          </p:cNvSpPr>
          <p:nvPr/>
        </p:nvSpPr>
        <p:spPr bwMode="auto">
          <a:xfrm>
            <a:off x="768350" y="327025"/>
            <a:ext cx="86407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175"/>
              </a:lnSpc>
            </a:pPr>
            <a:r>
              <a:rPr lang="ru-RU" sz="3600" b="1">
                <a:solidFill>
                  <a:srgbClr val="90C226"/>
                </a:solidFill>
                <a:latin typeface="LJBUKD+Trebuchet MS Bold"/>
              </a:rPr>
              <a:t>Ваш ребёнок идёт в школу</a:t>
            </a:r>
          </a:p>
        </p:txBody>
      </p:sp>
      <p:sp>
        <p:nvSpPr>
          <p:cNvPr id="5123" name="object 4"/>
          <p:cNvSpPr txBox="1">
            <a:spLocks noChangeArrowheads="1"/>
          </p:cNvSpPr>
          <p:nvPr/>
        </p:nvSpPr>
        <p:spPr bwMode="auto">
          <a:xfrm>
            <a:off x="768350" y="1323975"/>
            <a:ext cx="102235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550"/>
              </a:lnSpc>
            </a:pPr>
            <a:r>
              <a:rPr lang="ru-RU" sz="2200" b="1">
                <a:solidFill>
                  <a:srgbClr val="404040"/>
                </a:solidFill>
                <a:latin typeface="LJBUKD+Trebuchet MS Bold"/>
              </a:rPr>
              <a:t>Советы и рекомендации родителям будущих</a:t>
            </a:r>
          </a:p>
          <a:p>
            <a:pPr>
              <a:lnSpc>
                <a:spcPts val="2113"/>
              </a:lnSpc>
              <a:spcBef>
                <a:spcPts val="50"/>
              </a:spcBef>
            </a:pPr>
            <a:r>
              <a:rPr lang="ru-RU" sz="2200" b="1">
                <a:solidFill>
                  <a:srgbClr val="404040"/>
                </a:solidFill>
                <a:latin typeface="LJBUKD+Trebuchet MS Bold"/>
              </a:rPr>
              <a:t>первоклассников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4" name="object 3"/>
          <p:cNvSpPr txBox="1">
            <a:spLocks noChangeArrowheads="1"/>
          </p:cNvSpPr>
          <p:nvPr/>
        </p:nvSpPr>
        <p:spPr bwMode="auto">
          <a:xfrm>
            <a:off x="768350" y="669925"/>
            <a:ext cx="10893425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175"/>
              </a:lnSpc>
            </a:pPr>
            <a:r>
              <a:rPr lang="ru-RU" sz="3600" b="1">
                <a:solidFill>
                  <a:srgbClr val="90C226"/>
                </a:solidFill>
                <a:latin typeface="LJBUKD+Trebuchet MS Bold"/>
              </a:rPr>
              <a:t>Психологическая готовность </a:t>
            </a:r>
            <a:r>
              <a:rPr lang="ru-RU" sz="3600" b="1">
                <a:solidFill>
                  <a:srgbClr val="90C226"/>
                </a:solidFill>
                <a:latin typeface="WOONEP+Trebuchet MS Bold"/>
              </a:rPr>
              <a:t>-</a:t>
            </a:r>
            <a:r>
              <a:rPr lang="ru-RU" sz="3600" b="1">
                <a:solidFill>
                  <a:srgbClr val="90C226"/>
                </a:solidFill>
              </a:rPr>
              <a:t> </a:t>
            </a:r>
          </a:p>
          <a:p>
            <a:pPr>
              <a:lnSpc>
                <a:spcPts val="4175"/>
              </a:lnSpc>
              <a:spcBef>
                <a:spcPts val="3738"/>
              </a:spcBef>
            </a:pPr>
            <a:r>
              <a:rPr lang="ru-RU" sz="3600" b="1">
                <a:solidFill>
                  <a:srgbClr val="404040"/>
                </a:solidFill>
              </a:rPr>
              <a:t>                         </a:t>
            </a:r>
            <a:endParaRPr lang="ru-RU" sz="2000" b="1">
              <a:solidFill>
                <a:srgbClr val="404040"/>
              </a:solidFill>
              <a:latin typeface="Times New Roman" pitchFamily="18" charset="0"/>
            </a:endParaRPr>
          </a:p>
        </p:txBody>
      </p:sp>
      <p:sp>
        <p:nvSpPr>
          <p:cNvPr id="8195" name="object 4"/>
          <p:cNvSpPr txBox="1">
            <a:spLocks noChangeArrowheads="1"/>
          </p:cNvSpPr>
          <p:nvPr/>
        </p:nvSpPr>
        <p:spPr bwMode="auto">
          <a:xfrm>
            <a:off x="3863975" y="1773238"/>
            <a:ext cx="752157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188"/>
              </a:lnSpc>
            </a:pPr>
            <a:r>
              <a:rPr lang="ru-RU" sz="2000" b="1">
                <a:solidFill>
                  <a:srgbClr val="404040"/>
                </a:solidFill>
                <a:latin typeface="Times New Roman" pitchFamily="18" charset="0"/>
              </a:rPr>
              <a:t>это необходимый и достаточный</a:t>
            </a:r>
            <a:r>
              <a:rPr lang="ru-RU" sz="2000">
                <a:latin typeface="Times New Roman" pitchFamily="18" charset="0"/>
              </a:rPr>
              <a:t> </a:t>
            </a:r>
            <a:r>
              <a:rPr lang="ru-RU" sz="2000" b="1">
                <a:solidFill>
                  <a:srgbClr val="404040"/>
                </a:solidFill>
                <a:latin typeface="Times New Roman" pitchFamily="18" charset="0"/>
              </a:rPr>
              <a:t>уровень </a:t>
            </a:r>
          </a:p>
          <a:p>
            <a:pPr>
              <a:lnSpc>
                <a:spcPts val="4188"/>
              </a:lnSpc>
            </a:pPr>
            <a:r>
              <a:rPr lang="ru-RU" sz="2000" b="1">
                <a:solidFill>
                  <a:srgbClr val="404040"/>
                </a:solidFill>
                <a:latin typeface="Times New Roman" pitchFamily="18" charset="0"/>
              </a:rPr>
              <a:t>психического развития ребенка для начала </a:t>
            </a:r>
          </a:p>
          <a:p>
            <a:pPr>
              <a:lnSpc>
                <a:spcPts val="4188"/>
              </a:lnSpc>
            </a:pPr>
            <a:r>
              <a:rPr lang="ru-RU" sz="2000" b="1">
                <a:solidFill>
                  <a:srgbClr val="404040"/>
                </a:solidFill>
                <a:latin typeface="Times New Roman" pitchFamily="18" charset="0"/>
              </a:rPr>
              <a:t>освоения школьной учебной программы </a:t>
            </a:r>
          </a:p>
          <a:p>
            <a:pPr>
              <a:lnSpc>
                <a:spcPts val="4188"/>
              </a:lnSpc>
            </a:pPr>
            <a:r>
              <a:rPr lang="ru-RU" sz="2000" b="1">
                <a:solidFill>
                  <a:srgbClr val="404040"/>
                </a:solidFill>
                <a:latin typeface="Times New Roman" pitchFamily="18" charset="0"/>
              </a:rPr>
              <a:t>в условиях обучения в группе сверстников.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4" name="object 3"/>
          <p:cNvSpPr txBox="1">
            <a:spLocks noChangeArrowheads="1"/>
          </p:cNvSpPr>
          <p:nvPr/>
        </p:nvSpPr>
        <p:spPr bwMode="auto">
          <a:xfrm>
            <a:off x="768350" y="668338"/>
            <a:ext cx="8043863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3725"/>
              </a:lnSpc>
            </a:pPr>
            <a:r>
              <a:rPr lang="ru-RU" sz="3200">
                <a:solidFill>
                  <a:srgbClr val="90C226"/>
                </a:solidFill>
                <a:latin typeface="RPSDFT+Trebuchet MS"/>
              </a:rPr>
              <a:t>Каким уровнем навыков и мыслительных</a:t>
            </a:r>
          </a:p>
          <a:p>
            <a:pPr>
              <a:lnSpc>
                <a:spcPts val="3725"/>
              </a:lnSpc>
              <a:spcBef>
                <a:spcPts val="163"/>
              </a:spcBef>
            </a:pPr>
            <a:r>
              <a:rPr lang="ru-RU" sz="3200">
                <a:solidFill>
                  <a:srgbClr val="90C226"/>
                </a:solidFill>
                <a:latin typeface="RPSDFT+Trebuchet MS"/>
              </a:rPr>
              <a:t>процессов должен обладать ребёнок на</a:t>
            </a:r>
          </a:p>
          <a:p>
            <a:pPr>
              <a:lnSpc>
                <a:spcPts val="3725"/>
              </a:lnSpc>
              <a:spcBef>
                <a:spcPts val="125"/>
              </a:spcBef>
            </a:pPr>
            <a:r>
              <a:rPr lang="ru-RU" sz="3200">
                <a:solidFill>
                  <a:srgbClr val="90C226"/>
                </a:solidFill>
                <a:latin typeface="RPSDFT+Trebuchet MS"/>
              </a:rPr>
              <a:t>момент поступления в первый класс?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38" name="object 3"/>
          <p:cNvSpPr txBox="1">
            <a:spLocks noChangeArrowheads="1"/>
          </p:cNvSpPr>
          <p:nvPr/>
        </p:nvSpPr>
        <p:spPr bwMode="auto">
          <a:xfrm>
            <a:off x="768350" y="236538"/>
            <a:ext cx="6604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188"/>
              </a:lnSpc>
            </a:pPr>
            <a:r>
              <a:rPr lang="ru-RU" sz="3600" b="1">
                <a:solidFill>
                  <a:srgbClr val="90C226"/>
                </a:solidFill>
                <a:latin typeface="LJBUKD+Trebuchet MS Bold"/>
              </a:rPr>
              <a:t>Развитие школьно</a:t>
            </a:r>
            <a:r>
              <a:rPr lang="ru-RU" sz="3600" b="1">
                <a:solidFill>
                  <a:srgbClr val="90C226"/>
                </a:solidFill>
                <a:latin typeface="WOONEP+Trebuchet MS Bold"/>
              </a:rPr>
              <a:t>-</a:t>
            </a:r>
            <a:r>
              <a:rPr lang="ru-RU" sz="3600" b="1">
                <a:solidFill>
                  <a:srgbClr val="90C226"/>
                </a:solidFill>
                <a:latin typeface="LJBUKD+Trebuchet MS Bold"/>
              </a:rPr>
              <a:t>значимых</a:t>
            </a:r>
          </a:p>
          <a:p>
            <a:pPr>
              <a:lnSpc>
                <a:spcPts val="4175"/>
              </a:lnSpc>
              <a:spcBef>
                <a:spcPts val="138"/>
              </a:spcBef>
            </a:pPr>
            <a:r>
              <a:rPr lang="ru-RU" sz="3600" b="1">
                <a:solidFill>
                  <a:srgbClr val="90C226"/>
                </a:solidFill>
                <a:latin typeface="LJBUKD+Trebuchet MS Bold"/>
              </a:rPr>
              <a:t>психологических функций:</a:t>
            </a:r>
          </a:p>
        </p:txBody>
      </p:sp>
      <p:sp>
        <p:nvSpPr>
          <p:cNvPr id="14339" name="object 4"/>
          <p:cNvSpPr txBox="1">
            <a:spLocks noChangeArrowheads="1"/>
          </p:cNvSpPr>
          <p:nvPr/>
        </p:nvSpPr>
        <p:spPr bwMode="auto">
          <a:xfrm>
            <a:off x="766763" y="1773238"/>
            <a:ext cx="75898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3250"/>
              </a:lnSpc>
            </a:pPr>
            <a:r>
              <a:rPr lang="ru-RU" sz="2200">
                <a:solidFill>
                  <a:srgbClr val="90C226"/>
                </a:solidFill>
                <a:latin typeface="DEUAIJ+Wingdings 3"/>
              </a:rPr>
              <a:t></a:t>
            </a:r>
            <a:r>
              <a:rPr lang="ru-RU" sz="2200">
                <a:solidFill>
                  <a:srgbClr val="90C2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404040"/>
                </a:solidFill>
                <a:latin typeface="RPSDFT+Trebuchet MS"/>
              </a:rPr>
              <a:t>развитие мелких мышц руки (рука развита</a:t>
            </a:r>
          </a:p>
          <a:p>
            <a:pPr>
              <a:lnSpc>
                <a:spcPts val="3025"/>
              </a:lnSpc>
              <a:spcBef>
                <a:spcPts val="50"/>
              </a:spcBef>
            </a:pPr>
            <a:r>
              <a:rPr lang="ru-RU" sz="2000">
                <a:solidFill>
                  <a:srgbClr val="404040"/>
                </a:solidFill>
                <a:latin typeface="RPSDFT+Trebuchet MS"/>
              </a:rPr>
              <a:t>хорошо, ребенок уверенно владеет</a:t>
            </a:r>
          </a:p>
          <a:p>
            <a:pPr>
              <a:lnSpc>
                <a:spcPts val="3025"/>
              </a:lnSpc>
            </a:pPr>
            <a:r>
              <a:rPr lang="ru-RU" sz="2000">
                <a:solidFill>
                  <a:srgbClr val="404040"/>
                </a:solidFill>
                <a:latin typeface="RPSDFT+Trebuchet MS"/>
              </a:rPr>
              <a:t>карандашом, ножницами);</a:t>
            </a:r>
          </a:p>
        </p:txBody>
      </p:sp>
      <p:sp>
        <p:nvSpPr>
          <p:cNvPr id="14340" name="object 5"/>
          <p:cNvSpPr txBox="1">
            <a:spLocks noChangeArrowheads="1"/>
          </p:cNvSpPr>
          <p:nvPr/>
        </p:nvSpPr>
        <p:spPr bwMode="auto">
          <a:xfrm>
            <a:off x="766763" y="2924175"/>
            <a:ext cx="84550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3250"/>
              </a:lnSpc>
            </a:pPr>
            <a:r>
              <a:rPr lang="ru-RU" sz="2200">
                <a:solidFill>
                  <a:srgbClr val="90C226"/>
                </a:solidFill>
                <a:latin typeface="DEUAIJ+Wingdings 3"/>
              </a:rPr>
              <a:t></a:t>
            </a:r>
            <a:r>
              <a:rPr lang="ru-RU" sz="2200">
                <a:solidFill>
                  <a:srgbClr val="90C2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404040"/>
                </a:solidFill>
                <a:latin typeface="RPSDFT+Trebuchet MS"/>
              </a:rPr>
              <a:t>пространственная организация, координация</a:t>
            </a:r>
          </a:p>
          <a:p>
            <a:pPr>
              <a:lnSpc>
                <a:spcPts val="3025"/>
              </a:lnSpc>
              <a:spcBef>
                <a:spcPts val="50"/>
              </a:spcBef>
            </a:pPr>
            <a:r>
              <a:rPr lang="ru-RU" sz="2000">
                <a:solidFill>
                  <a:srgbClr val="404040"/>
                </a:solidFill>
                <a:latin typeface="RPSDFT+Trebuchet MS"/>
              </a:rPr>
              <a:t>движений (умение правильно определять выше</a:t>
            </a:r>
          </a:p>
          <a:p>
            <a:pPr>
              <a:lnSpc>
                <a:spcPts val="3025"/>
              </a:lnSpc>
            </a:pPr>
            <a:r>
              <a:rPr lang="ru-RU" sz="2000">
                <a:solidFill>
                  <a:srgbClr val="404040"/>
                </a:solidFill>
                <a:latin typeface="HAGOMW+Trebuchet MS"/>
              </a:rPr>
              <a:t>- </a:t>
            </a:r>
            <a:r>
              <a:rPr lang="ru-RU" sz="2000">
                <a:solidFill>
                  <a:srgbClr val="404040"/>
                </a:solidFill>
                <a:latin typeface="RPSDFT+Trebuchet MS"/>
              </a:rPr>
              <a:t>ниже, вперед </a:t>
            </a:r>
            <a:r>
              <a:rPr lang="ru-RU" sz="2000">
                <a:solidFill>
                  <a:srgbClr val="404040"/>
                </a:solidFill>
                <a:latin typeface="HAGOMW+Trebuchet MS"/>
              </a:rPr>
              <a:t>- </a:t>
            </a:r>
            <a:r>
              <a:rPr lang="ru-RU" sz="2000">
                <a:solidFill>
                  <a:srgbClr val="404040"/>
                </a:solidFill>
                <a:latin typeface="RPSDFT+Trebuchet MS"/>
              </a:rPr>
              <a:t>назад, слева </a:t>
            </a:r>
            <a:r>
              <a:rPr lang="ru-RU" sz="2000">
                <a:solidFill>
                  <a:srgbClr val="404040"/>
                </a:solidFill>
                <a:latin typeface="HAGOMW+Trebuchet MS"/>
              </a:rPr>
              <a:t>- </a:t>
            </a:r>
            <a:r>
              <a:rPr lang="ru-RU" sz="2000">
                <a:solidFill>
                  <a:srgbClr val="404040"/>
                </a:solidFill>
                <a:latin typeface="RPSDFT+Trebuchet MS"/>
              </a:rPr>
              <a:t>справа);</a:t>
            </a:r>
          </a:p>
        </p:txBody>
      </p:sp>
      <p:sp>
        <p:nvSpPr>
          <p:cNvPr id="14341" name="object 6"/>
          <p:cNvSpPr txBox="1">
            <a:spLocks noChangeArrowheads="1"/>
          </p:cNvSpPr>
          <p:nvPr/>
        </p:nvSpPr>
        <p:spPr bwMode="auto">
          <a:xfrm>
            <a:off x="766763" y="4221163"/>
            <a:ext cx="8526462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3250"/>
              </a:lnSpc>
            </a:pPr>
            <a:r>
              <a:rPr lang="ru-RU" sz="2200">
                <a:solidFill>
                  <a:srgbClr val="90C226"/>
                </a:solidFill>
                <a:latin typeface="DEUAIJ+Wingdings 3"/>
              </a:rPr>
              <a:t></a:t>
            </a:r>
            <a:r>
              <a:rPr lang="ru-RU" sz="2200">
                <a:solidFill>
                  <a:srgbClr val="90C2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404040"/>
                </a:solidFill>
                <a:latin typeface="RPSDFT+Trebuchet MS"/>
              </a:rPr>
              <a:t>координация в системе глаз </a:t>
            </a:r>
            <a:r>
              <a:rPr lang="ru-RU" sz="2000">
                <a:solidFill>
                  <a:srgbClr val="404040"/>
                </a:solidFill>
                <a:latin typeface="HAGOMW+Trebuchet MS"/>
              </a:rPr>
              <a:t>- </a:t>
            </a:r>
            <a:r>
              <a:rPr lang="ru-RU" sz="2000">
                <a:solidFill>
                  <a:srgbClr val="404040"/>
                </a:solidFill>
                <a:latin typeface="RPSDFT+Trebuchet MS"/>
              </a:rPr>
              <a:t>рука (ребенок</a:t>
            </a:r>
          </a:p>
          <a:p>
            <a:pPr>
              <a:lnSpc>
                <a:spcPts val="3025"/>
              </a:lnSpc>
              <a:spcBef>
                <a:spcPts val="50"/>
              </a:spcBef>
            </a:pPr>
            <a:r>
              <a:rPr lang="ru-RU" sz="2000">
                <a:solidFill>
                  <a:srgbClr val="404040"/>
                </a:solidFill>
                <a:latin typeface="RPSDFT+Trebuchet MS"/>
              </a:rPr>
              <a:t>может правильно перенести в тетрадь</a:t>
            </a:r>
          </a:p>
          <a:p>
            <a:pPr>
              <a:lnSpc>
                <a:spcPts val="3025"/>
              </a:lnSpc>
            </a:pPr>
            <a:r>
              <a:rPr lang="ru-RU" sz="2000">
                <a:solidFill>
                  <a:srgbClr val="404040"/>
                </a:solidFill>
                <a:latin typeface="RPSDFT+Trebuchet MS"/>
              </a:rPr>
              <a:t>простейший графический образ </a:t>
            </a:r>
            <a:r>
              <a:rPr lang="ru-RU" sz="2000">
                <a:solidFill>
                  <a:srgbClr val="404040"/>
                </a:solidFill>
                <a:latin typeface="HAGOMW+Trebuchet MS"/>
              </a:rPr>
              <a:t>- </a:t>
            </a:r>
            <a:r>
              <a:rPr lang="ru-RU" sz="2000">
                <a:solidFill>
                  <a:srgbClr val="404040"/>
                </a:solidFill>
                <a:latin typeface="RPSDFT+Trebuchet MS"/>
              </a:rPr>
              <a:t>узор, фигуру </a:t>
            </a:r>
            <a:r>
              <a:rPr lang="ru-RU" sz="2000">
                <a:solidFill>
                  <a:srgbClr val="404040"/>
                </a:solidFill>
                <a:latin typeface="HAGOMW+Trebuchet MS"/>
              </a:rPr>
              <a:t>-</a:t>
            </a:r>
          </a:p>
          <a:p>
            <a:pPr>
              <a:lnSpc>
                <a:spcPts val="3025"/>
              </a:lnSpc>
            </a:pPr>
            <a:r>
              <a:rPr lang="ru-RU" sz="2000">
                <a:solidFill>
                  <a:srgbClr val="404040"/>
                </a:solidFill>
                <a:latin typeface="RPSDFT+Trebuchet MS"/>
              </a:rPr>
              <a:t>зрительно воспринимаемый на расстоянии</a:t>
            </a:r>
          </a:p>
          <a:p>
            <a:pPr>
              <a:lnSpc>
                <a:spcPts val="3025"/>
              </a:lnSpc>
            </a:pPr>
            <a:r>
              <a:rPr lang="ru-RU" sz="2000">
                <a:solidFill>
                  <a:srgbClr val="404040"/>
                </a:solidFill>
                <a:latin typeface="RPSDFT+Trebuchet MS"/>
              </a:rPr>
              <a:t>(например, из книг)</a:t>
            </a:r>
            <a:r>
              <a:rPr lang="ru-RU" sz="2000">
                <a:solidFill>
                  <a:srgbClr val="40404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2" name="object 3"/>
          <p:cNvSpPr txBox="1">
            <a:spLocks noChangeArrowheads="1"/>
          </p:cNvSpPr>
          <p:nvPr/>
        </p:nvSpPr>
        <p:spPr bwMode="auto">
          <a:xfrm>
            <a:off x="768350" y="331788"/>
            <a:ext cx="6256338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188"/>
              </a:lnSpc>
            </a:pPr>
            <a:r>
              <a:rPr lang="ru-RU" sz="3600">
                <a:solidFill>
                  <a:srgbClr val="90C226"/>
                </a:solidFill>
                <a:latin typeface="RPSDFT+Trebuchet MS"/>
              </a:rPr>
              <a:t>Развитие школьно</a:t>
            </a:r>
            <a:r>
              <a:rPr lang="ru-RU" sz="3600">
                <a:solidFill>
                  <a:srgbClr val="90C226"/>
                </a:solidFill>
                <a:latin typeface="HAGOMW+Trebuchet MS"/>
              </a:rPr>
              <a:t>-</a:t>
            </a:r>
            <a:r>
              <a:rPr lang="ru-RU" sz="3600">
                <a:solidFill>
                  <a:srgbClr val="90C226"/>
                </a:solidFill>
                <a:latin typeface="RPSDFT+Trebuchet MS"/>
              </a:rPr>
              <a:t>значимых</a:t>
            </a:r>
          </a:p>
          <a:p>
            <a:pPr>
              <a:lnSpc>
                <a:spcPts val="4175"/>
              </a:lnSpc>
              <a:spcBef>
                <a:spcPts val="138"/>
              </a:spcBef>
            </a:pPr>
            <a:r>
              <a:rPr lang="ru-RU" sz="3600">
                <a:solidFill>
                  <a:srgbClr val="90C226"/>
                </a:solidFill>
                <a:latin typeface="RPSDFT+Trebuchet MS"/>
              </a:rPr>
              <a:t>психологических функций:</a:t>
            </a:r>
          </a:p>
        </p:txBody>
      </p:sp>
      <p:sp>
        <p:nvSpPr>
          <p:cNvPr id="15363" name="object 4"/>
          <p:cNvSpPr txBox="1">
            <a:spLocks noChangeArrowheads="1"/>
          </p:cNvSpPr>
          <p:nvPr/>
        </p:nvSpPr>
        <p:spPr bwMode="auto">
          <a:xfrm>
            <a:off x="768350" y="1609725"/>
            <a:ext cx="806926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3025"/>
              </a:lnSpc>
            </a:pPr>
            <a:r>
              <a:rPr lang="ru-RU" sz="2100">
                <a:solidFill>
                  <a:srgbClr val="90C226"/>
                </a:solidFill>
                <a:latin typeface="DEUAIJ+Wingdings 3"/>
              </a:rPr>
              <a:t></a:t>
            </a:r>
            <a:r>
              <a:rPr lang="ru-RU" sz="2100">
                <a:solidFill>
                  <a:srgbClr val="90C2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RPSDFT+Trebuchet MS"/>
              </a:rPr>
              <a:t>развитие логического мышления (способность</a:t>
            </a:r>
          </a:p>
          <a:p>
            <a:pPr>
              <a:lnSpc>
                <a:spcPts val="2813"/>
              </a:lnSpc>
            </a:pPr>
            <a:r>
              <a:rPr lang="ru-RU" sz="2000">
                <a:latin typeface="RPSDFT+Trebuchet MS"/>
              </a:rPr>
              <a:t>находить сходства и различия разных предметов</a:t>
            </a:r>
          </a:p>
          <a:p>
            <a:pPr>
              <a:lnSpc>
                <a:spcPts val="2813"/>
              </a:lnSpc>
            </a:pPr>
            <a:r>
              <a:rPr lang="ru-RU" sz="2000">
                <a:latin typeface="RPSDFT+Trebuchet MS"/>
              </a:rPr>
              <a:t>при сравнении, умение правильно объединять</a:t>
            </a:r>
          </a:p>
          <a:p>
            <a:pPr>
              <a:lnSpc>
                <a:spcPts val="2813"/>
              </a:lnSpc>
            </a:pPr>
            <a:r>
              <a:rPr lang="ru-RU" sz="2000">
                <a:latin typeface="RPSDFT+Trebuchet MS"/>
              </a:rPr>
              <a:t>предметы в группы по общим существенным</a:t>
            </a:r>
          </a:p>
          <a:p>
            <a:pPr>
              <a:lnSpc>
                <a:spcPts val="2813"/>
              </a:lnSpc>
              <a:spcBef>
                <a:spcPts val="50"/>
              </a:spcBef>
            </a:pPr>
            <a:r>
              <a:rPr lang="ru-RU" sz="2000">
                <a:latin typeface="RPSDFT+Trebuchet MS"/>
              </a:rPr>
              <a:t>признакам);</a:t>
            </a:r>
          </a:p>
        </p:txBody>
      </p:sp>
      <p:sp>
        <p:nvSpPr>
          <p:cNvPr id="15364" name="object 5"/>
          <p:cNvSpPr txBox="1">
            <a:spLocks noChangeArrowheads="1"/>
          </p:cNvSpPr>
          <p:nvPr/>
        </p:nvSpPr>
        <p:spPr bwMode="auto">
          <a:xfrm>
            <a:off x="768350" y="3521075"/>
            <a:ext cx="79390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3025"/>
              </a:lnSpc>
            </a:pPr>
            <a:r>
              <a:rPr lang="ru-RU" sz="2100">
                <a:solidFill>
                  <a:srgbClr val="90C226"/>
                </a:solidFill>
                <a:latin typeface="DEUAIJ+Wingdings 3"/>
              </a:rPr>
              <a:t></a:t>
            </a:r>
            <a:r>
              <a:rPr lang="ru-RU" sz="2100">
                <a:solidFill>
                  <a:srgbClr val="90C2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RPSDFT+Trebuchet MS"/>
              </a:rPr>
              <a:t>развитие произвольного внимания (способность</a:t>
            </a:r>
          </a:p>
          <a:p>
            <a:pPr>
              <a:lnSpc>
                <a:spcPts val="2813"/>
              </a:lnSpc>
            </a:pPr>
            <a:r>
              <a:rPr lang="ru-RU" sz="2000">
                <a:latin typeface="RPSDFT+Trebuchet MS"/>
              </a:rPr>
              <a:t>удерживать внимание на выполняемой работе в</a:t>
            </a:r>
          </a:p>
          <a:p>
            <a:pPr>
              <a:lnSpc>
                <a:spcPts val="2813"/>
              </a:lnSpc>
            </a:pPr>
            <a:r>
              <a:rPr lang="ru-RU" sz="2000">
                <a:latin typeface="RPSDFT+Trebuchet MS"/>
              </a:rPr>
              <a:t>течение 15</a:t>
            </a:r>
            <a:r>
              <a:rPr lang="ru-RU" sz="2000">
                <a:latin typeface="HAGOMW+Trebuchet MS"/>
              </a:rPr>
              <a:t>-</a:t>
            </a:r>
            <a:r>
              <a:rPr lang="ru-RU" sz="2000">
                <a:latin typeface="RPSDFT+Trebuchet MS"/>
              </a:rPr>
              <a:t>20 минут);</a:t>
            </a:r>
          </a:p>
        </p:txBody>
      </p:sp>
      <p:sp>
        <p:nvSpPr>
          <p:cNvPr id="15365" name="object 6"/>
          <p:cNvSpPr txBox="1">
            <a:spLocks noChangeArrowheads="1"/>
          </p:cNvSpPr>
          <p:nvPr/>
        </p:nvSpPr>
        <p:spPr bwMode="auto">
          <a:xfrm>
            <a:off x="768350" y="4718050"/>
            <a:ext cx="7677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3025"/>
              </a:lnSpc>
            </a:pPr>
            <a:r>
              <a:rPr lang="ru-RU" sz="2100">
                <a:solidFill>
                  <a:srgbClr val="90C226"/>
                </a:solidFill>
                <a:latin typeface="DEUAIJ+Wingdings 3"/>
              </a:rPr>
              <a:t></a:t>
            </a:r>
            <a:r>
              <a:rPr lang="ru-RU" sz="2100">
                <a:solidFill>
                  <a:srgbClr val="90C2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RPSDFT+Trebuchet MS"/>
              </a:rPr>
              <a:t>развитие произвольной памяти (способность к</a:t>
            </a:r>
          </a:p>
          <a:p>
            <a:pPr>
              <a:lnSpc>
                <a:spcPts val="2813"/>
              </a:lnSpc>
            </a:pPr>
            <a:r>
              <a:rPr lang="ru-RU" sz="2000">
                <a:latin typeface="RPSDFT+Trebuchet MS"/>
              </a:rPr>
              <a:t>опосредованному запоминанию: связывать</a:t>
            </a:r>
          </a:p>
          <a:p>
            <a:pPr>
              <a:lnSpc>
                <a:spcPts val="2813"/>
              </a:lnSpc>
            </a:pPr>
            <a:r>
              <a:rPr lang="ru-RU" sz="2000">
                <a:latin typeface="RPSDFT+Trebuchet MS"/>
              </a:rPr>
              <a:t>запоминаемый материал с конкретным</a:t>
            </a:r>
            <a:r>
              <a:rPr lang="ru-RU" sz="2000"/>
              <a:t> символом</a:t>
            </a:r>
            <a:r>
              <a:rPr lang="en-US" sz="2000"/>
              <a:t>/</a:t>
            </a:r>
            <a:r>
              <a:rPr lang="ru-RU" sz="2000"/>
              <a:t>картинкой.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6" name="object 3"/>
          <p:cNvSpPr txBox="1">
            <a:spLocks noChangeArrowheads="1"/>
          </p:cNvSpPr>
          <p:nvPr/>
        </p:nvSpPr>
        <p:spPr bwMode="auto">
          <a:xfrm>
            <a:off x="768350" y="669925"/>
            <a:ext cx="762158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175"/>
              </a:lnSpc>
            </a:pPr>
            <a:r>
              <a:rPr lang="ru-RU" sz="3600" b="1">
                <a:solidFill>
                  <a:srgbClr val="90C226"/>
                </a:solidFill>
                <a:latin typeface="LJBUKD+Trebuchet MS Bold"/>
              </a:rPr>
              <a:t>Важен не объем знаний ребенка,</a:t>
            </a:r>
          </a:p>
          <a:p>
            <a:pPr>
              <a:lnSpc>
                <a:spcPts val="4188"/>
              </a:lnSpc>
              <a:spcBef>
                <a:spcPts val="138"/>
              </a:spcBef>
            </a:pPr>
            <a:r>
              <a:rPr lang="ru-RU" sz="3600" b="1">
                <a:solidFill>
                  <a:srgbClr val="90C226"/>
                </a:solidFill>
                <a:latin typeface="LJBUKD+Trebuchet MS Bold"/>
              </a:rPr>
              <a:t>а качество знаний</a:t>
            </a:r>
            <a:r>
              <a:rPr lang="ru-RU" sz="3600" b="1">
                <a:solidFill>
                  <a:srgbClr val="90C226"/>
                </a:solidFill>
                <a:latin typeface="WOONEP+Trebuchet MS Bold"/>
              </a:rPr>
              <a:t>:</a:t>
            </a:r>
          </a:p>
        </p:txBody>
      </p:sp>
      <p:sp>
        <p:nvSpPr>
          <p:cNvPr id="16387" name="object 4"/>
          <p:cNvSpPr txBox="1">
            <a:spLocks noChangeArrowheads="1"/>
          </p:cNvSpPr>
          <p:nvPr/>
        </p:nvSpPr>
        <p:spPr bwMode="auto">
          <a:xfrm>
            <a:off x="768350" y="2214563"/>
            <a:ext cx="8078788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088"/>
              </a:lnSpc>
            </a:pPr>
            <a:r>
              <a:rPr lang="ru-RU" sz="1400">
                <a:solidFill>
                  <a:srgbClr val="90C226"/>
                </a:solidFill>
                <a:latin typeface="DEUAIJ+Wingdings 3"/>
              </a:rPr>
              <a:t></a:t>
            </a:r>
            <a:r>
              <a:rPr lang="ru-RU" sz="1400">
                <a:solidFill>
                  <a:srgbClr val="90C2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RPSDFT+Trebuchet MS"/>
              </a:rPr>
              <a:t>Важно учить не читать, а развивать речь. Не учить писать, а создавать</a:t>
            </a:r>
          </a:p>
        </p:txBody>
      </p:sp>
      <p:sp>
        <p:nvSpPr>
          <p:cNvPr id="16388" name="object 5"/>
          <p:cNvSpPr txBox="1">
            <a:spLocks noChangeArrowheads="1"/>
          </p:cNvSpPr>
          <p:nvPr/>
        </p:nvSpPr>
        <p:spPr bwMode="auto">
          <a:xfrm>
            <a:off x="1111250" y="2489200"/>
            <a:ext cx="50276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088"/>
              </a:lnSpc>
            </a:pPr>
            <a:r>
              <a:rPr lang="ru-RU">
                <a:solidFill>
                  <a:srgbClr val="000000"/>
                </a:solidFill>
                <a:latin typeface="RPSDFT+Trebuchet MS"/>
              </a:rPr>
              <a:t>условия для развития мелкой моторики руки.</a:t>
            </a:r>
          </a:p>
        </p:txBody>
      </p:sp>
      <p:sp>
        <p:nvSpPr>
          <p:cNvPr id="16389" name="object 6"/>
          <p:cNvSpPr txBox="1">
            <a:spLocks noChangeArrowheads="1"/>
          </p:cNvSpPr>
          <p:nvPr/>
        </p:nvSpPr>
        <p:spPr bwMode="auto">
          <a:xfrm>
            <a:off x="768350" y="2889250"/>
            <a:ext cx="81280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088"/>
              </a:lnSpc>
            </a:pPr>
            <a:r>
              <a:rPr lang="ru-RU" sz="1400">
                <a:solidFill>
                  <a:srgbClr val="90C226"/>
                </a:solidFill>
                <a:latin typeface="DEUAIJ+Wingdings 3"/>
              </a:rPr>
              <a:t></a:t>
            </a:r>
            <a:r>
              <a:rPr lang="ru-RU" sz="1400">
                <a:solidFill>
                  <a:srgbClr val="90C2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RPSDFT+Trebuchet MS"/>
              </a:rPr>
              <a:t>Для полноценного развития дошкольнику необходимо общаться со</a:t>
            </a:r>
          </a:p>
          <a:p>
            <a:pPr>
              <a:lnSpc>
                <a:spcPts val="2088"/>
              </a:lnSpc>
              <a:spcBef>
                <a:spcPts val="75"/>
              </a:spcBef>
            </a:pPr>
            <a:r>
              <a:rPr lang="ru-RU">
                <a:solidFill>
                  <a:srgbClr val="000000"/>
                </a:solidFill>
                <a:latin typeface="RPSDFT+Trebuchet MS"/>
              </a:rPr>
              <a:t>сверстниками, взрослыми, играть в развивающие игры слушать чтение</a:t>
            </a:r>
          </a:p>
          <a:p>
            <a:pPr>
              <a:lnSpc>
                <a:spcPts val="2088"/>
              </a:lnSpc>
              <a:spcBef>
                <a:spcPts val="13"/>
              </a:spcBef>
            </a:pPr>
            <a:r>
              <a:rPr lang="ru-RU">
                <a:solidFill>
                  <a:srgbClr val="000000"/>
                </a:solidFill>
                <a:latin typeface="RPSDFT+Trebuchet MS"/>
              </a:rPr>
              <a:t>книг, рисовать, лепить, фантазировать.</a:t>
            </a:r>
          </a:p>
        </p:txBody>
      </p:sp>
      <p:sp>
        <p:nvSpPr>
          <p:cNvPr id="16390" name="object 7"/>
          <p:cNvSpPr txBox="1">
            <a:spLocks noChangeArrowheads="1"/>
          </p:cNvSpPr>
          <p:nvPr/>
        </p:nvSpPr>
        <p:spPr bwMode="auto">
          <a:xfrm>
            <a:off x="768350" y="3840163"/>
            <a:ext cx="84486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088"/>
              </a:lnSpc>
            </a:pPr>
            <a:r>
              <a:rPr lang="ru-RU" sz="1400">
                <a:solidFill>
                  <a:srgbClr val="90C226"/>
                </a:solidFill>
                <a:latin typeface="DEUAIJ+Wingdings 3"/>
              </a:rPr>
              <a:t></a:t>
            </a:r>
            <a:r>
              <a:rPr lang="ru-RU" sz="1400">
                <a:solidFill>
                  <a:srgbClr val="90C2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RPSDFT+Trebuchet MS"/>
              </a:rPr>
              <a:t>Чем больше ребенок будет причастен к подготовке к школе, обсуждению</a:t>
            </a:r>
          </a:p>
          <a:p>
            <a:pPr>
              <a:lnSpc>
                <a:spcPts val="2088"/>
              </a:lnSpc>
              <a:spcBef>
                <a:spcPts val="75"/>
              </a:spcBef>
            </a:pPr>
            <a:r>
              <a:rPr lang="ru-RU">
                <a:solidFill>
                  <a:srgbClr val="000000"/>
                </a:solidFill>
                <a:latin typeface="RPSDFT+Trebuchet MS"/>
              </a:rPr>
              <a:t>будущего, чем больше он будет знать о школе, о новой жизни, тем легче</a:t>
            </a:r>
          </a:p>
          <a:p>
            <a:pPr>
              <a:lnSpc>
                <a:spcPts val="2088"/>
              </a:lnSpc>
              <a:spcBef>
                <a:spcPts val="25"/>
              </a:spcBef>
            </a:pPr>
            <a:r>
              <a:rPr lang="ru-RU">
                <a:solidFill>
                  <a:srgbClr val="000000"/>
                </a:solidFill>
                <a:latin typeface="RPSDFT+Trebuchet MS"/>
              </a:rPr>
              <a:t>ему будет личностно в нее включиться.</a:t>
            </a:r>
          </a:p>
        </p:txBody>
      </p:sp>
      <p:sp>
        <p:nvSpPr>
          <p:cNvPr id="16391" name="object 8"/>
          <p:cNvSpPr txBox="1">
            <a:spLocks noChangeArrowheads="1"/>
          </p:cNvSpPr>
          <p:nvPr/>
        </p:nvSpPr>
        <p:spPr bwMode="auto">
          <a:xfrm>
            <a:off x="768350" y="4791075"/>
            <a:ext cx="80137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088"/>
              </a:lnSpc>
            </a:pPr>
            <a:r>
              <a:rPr lang="ru-RU" sz="1400">
                <a:solidFill>
                  <a:srgbClr val="90C226"/>
                </a:solidFill>
                <a:latin typeface="DEUAIJ+Wingdings 3"/>
              </a:rPr>
              <a:t></a:t>
            </a:r>
            <a:r>
              <a:rPr lang="ru-RU" sz="1400">
                <a:solidFill>
                  <a:srgbClr val="90C2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solidFill>
                  <a:srgbClr val="000000"/>
                </a:solidFill>
                <a:latin typeface="RPSDFT+Trebuchet MS"/>
              </a:rPr>
              <a:t>Чтобы ребёнок умел слышать учителя, обращайте внимание, как он</a:t>
            </a:r>
          </a:p>
          <a:p>
            <a:pPr>
              <a:lnSpc>
                <a:spcPts val="2088"/>
              </a:lnSpc>
              <a:spcBef>
                <a:spcPts val="75"/>
              </a:spcBef>
            </a:pPr>
            <a:r>
              <a:rPr lang="ru-RU">
                <a:solidFill>
                  <a:srgbClr val="000000"/>
                </a:solidFill>
                <a:latin typeface="RPSDFT+Trebuchet MS"/>
              </a:rPr>
              <a:t>понимает ваши словесные инструкции и требования, которые должны</a:t>
            </a:r>
          </a:p>
          <a:p>
            <a:pPr>
              <a:lnSpc>
                <a:spcPts val="2088"/>
              </a:lnSpc>
              <a:spcBef>
                <a:spcPts val="25"/>
              </a:spcBef>
            </a:pPr>
            <a:r>
              <a:rPr lang="ru-RU">
                <a:solidFill>
                  <a:srgbClr val="000000"/>
                </a:solidFill>
                <a:latin typeface="RPSDFT+Trebuchet MS"/>
              </a:rPr>
              <a:t>быть чёткими, доброжелательными, немногословными, спокойными.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4" name="object 3"/>
          <p:cNvSpPr txBox="1">
            <a:spLocks noChangeArrowheads="1"/>
          </p:cNvSpPr>
          <p:nvPr/>
        </p:nvSpPr>
        <p:spPr bwMode="auto">
          <a:xfrm>
            <a:off x="768350" y="188913"/>
            <a:ext cx="605948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175"/>
              </a:lnSpc>
            </a:pPr>
            <a:r>
              <a:rPr lang="ru-RU" sz="3600">
                <a:solidFill>
                  <a:srgbClr val="90C226"/>
                </a:solidFill>
                <a:latin typeface="RPSDFT+Trebuchet MS"/>
              </a:rPr>
              <a:t>«Портрет» первоклассника,</a:t>
            </a:r>
          </a:p>
          <a:p>
            <a:pPr>
              <a:lnSpc>
                <a:spcPts val="4175"/>
              </a:lnSpc>
              <a:spcBef>
                <a:spcPts val="138"/>
              </a:spcBef>
            </a:pPr>
            <a:r>
              <a:rPr lang="ru-RU" sz="3600">
                <a:solidFill>
                  <a:srgbClr val="90C226"/>
                </a:solidFill>
                <a:latin typeface="RPSDFT+Trebuchet MS"/>
              </a:rPr>
              <a:t>не гот</a:t>
            </a:r>
            <a:r>
              <a:rPr lang="ru-RU" sz="3600" b="1">
                <a:solidFill>
                  <a:srgbClr val="90C226"/>
                </a:solidFill>
                <a:latin typeface="LJBUKD+Trebuchet MS Bold"/>
              </a:rPr>
              <a:t>ового к школе</a:t>
            </a:r>
          </a:p>
        </p:txBody>
      </p:sp>
      <p:sp>
        <p:nvSpPr>
          <p:cNvPr id="18435" name="object 4"/>
          <p:cNvSpPr txBox="1">
            <a:spLocks noChangeArrowheads="1"/>
          </p:cNvSpPr>
          <p:nvPr/>
        </p:nvSpPr>
        <p:spPr bwMode="auto">
          <a:xfrm>
            <a:off x="768350" y="1373188"/>
            <a:ext cx="26844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850"/>
              </a:lnSpc>
            </a:pPr>
            <a:r>
              <a:rPr lang="ru-RU" sz="1300">
                <a:solidFill>
                  <a:srgbClr val="90C226"/>
                </a:solidFill>
                <a:latin typeface="DEUAIJ+Wingdings 3"/>
              </a:rPr>
              <a:t></a:t>
            </a:r>
            <a:r>
              <a:rPr lang="ru-RU" sz="1300">
                <a:solidFill>
                  <a:srgbClr val="90C2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404040"/>
                </a:solidFill>
                <a:latin typeface="RPSDFT+Trebuchet MS"/>
              </a:rPr>
              <a:t>чрезмерная игривость</a:t>
            </a:r>
            <a:r>
              <a:rPr lang="ru-RU" sz="1600">
                <a:solidFill>
                  <a:srgbClr val="404040"/>
                </a:solidFill>
                <a:latin typeface="HAGOMW+Trebuchet MS"/>
              </a:rPr>
              <a:t>;</a:t>
            </a:r>
          </a:p>
        </p:txBody>
      </p:sp>
      <p:sp>
        <p:nvSpPr>
          <p:cNvPr id="18436" name="object 5"/>
          <p:cNvSpPr txBox="1">
            <a:spLocks noChangeArrowheads="1"/>
          </p:cNvSpPr>
          <p:nvPr/>
        </p:nvSpPr>
        <p:spPr bwMode="auto">
          <a:xfrm>
            <a:off x="768350" y="1744663"/>
            <a:ext cx="3814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850"/>
              </a:lnSpc>
            </a:pPr>
            <a:r>
              <a:rPr lang="ru-RU" sz="1300">
                <a:solidFill>
                  <a:srgbClr val="90C226"/>
                </a:solidFill>
                <a:latin typeface="DEUAIJ+Wingdings 3"/>
              </a:rPr>
              <a:t></a:t>
            </a:r>
            <a:r>
              <a:rPr lang="ru-RU" sz="1300">
                <a:solidFill>
                  <a:srgbClr val="90C2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404040"/>
                </a:solidFill>
                <a:latin typeface="RPSDFT+Trebuchet MS"/>
              </a:rPr>
              <a:t>недостаточная самостоятельность</a:t>
            </a:r>
            <a:r>
              <a:rPr lang="ru-RU" sz="1600">
                <a:solidFill>
                  <a:srgbClr val="404040"/>
                </a:solidFill>
                <a:latin typeface="HAGOMW+Trebuchet MS"/>
              </a:rPr>
              <a:t>;</a:t>
            </a:r>
          </a:p>
        </p:txBody>
      </p:sp>
      <p:sp>
        <p:nvSpPr>
          <p:cNvPr id="18437" name="object 6"/>
          <p:cNvSpPr txBox="1">
            <a:spLocks noChangeArrowheads="1"/>
          </p:cNvSpPr>
          <p:nvPr/>
        </p:nvSpPr>
        <p:spPr bwMode="auto">
          <a:xfrm>
            <a:off x="768350" y="2116138"/>
            <a:ext cx="671671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850"/>
              </a:lnSpc>
            </a:pPr>
            <a:r>
              <a:rPr lang="ru-RU" sz="1300">
                <a:solidFill>
                  <a:srgbClr val="90C226"/>
                </a:solidFill>
                <a:latin typeface="DEUAIJ+Wingdings 3"/>
              </a:rPr>
              <a:t></a:t>
            </a:r>
            <a:r>
              <a:rPr lang="ru-RU" sz="1300">
                <a:solidFill>
                  <a:srgbClr val="90C2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404040"/>
                </a:solidFill>
                <a:latin typeface="RPSDFT+Trebuchet MS"/>
              </a:rPr>
              <a:t>импульсивность</a:t>
            </a:r>
            <a:r>
              <a:rPr lang="ru-RU" sz="1600">
                <a:solidFill>
                  <a:srgbClr val="404040"/>
                </a:solidFill>
                <a:latin typeface="HAGOMW+Trebuchet MS"/>
              </a:rPr>
              <a:t>, </a:t>
            </a:r>
            <a:r>
              <a:rPr lang="ru-RU" sz="1600">
                <a:solidFill>
                  <a:srgbClr val="404040"/>
                </a:solidFill>
                <a:latin typeface="RPSDFT+Trebuchet MS"/>
              </a:rPr>
              <a:t>бесконтрольность поведения</a:t>
            </a:r>
            <a:r>
              <a:rPr lang="ru-RU" sz="1600">
                <a:solidFill>
                  <a:srgbClr val="404040"/>
                </a:solidFill>
                <a:latin typeface="HAGOMW+Trebuchet MS"/>
              </a:rPr>
              <a:t>, </a:t>
            </a:r>
            <a:r>
              <a:rPr lang="ru-RU" sz="1600">
                <a:solidFill>
                  <a:srgbClr val="404040"/>
                </a:solidFill>
                <a:latin typeface="RPSDFT+Trebuchet MS"/>
              </a:rPr>
              <a:t>гиперактивность</a:t>
            </a:r>
            <a:r>
              <a:rPr lang="ru-RU" sz="1600">
                <a:solidFill>
                  <a:srgbClr val="404040"/>
                </a:solidFill>
                <a:latin typeface="HAGOMW+Trebuchet MS"/>
              </a:rPr>
              <a:t>;</a:t>
            </a:r>
          </a:p>
          <a:p>
            <a:pPr>
              <a:lnSpc>
                <a:spcPts val="1850"/>
              </a:lnSpc>
              <a:spcBef>
                <a:spcPts val="1013"/>
              </a:spcBef>
            </a:pPr>
            <a:r>
              <a:rPr lang="ru-RU" sz="1300">
                <a:solidFill>
                  <a:srgbClr val="90C226"/>
                </a:solidFill>
                <a:latin typeface="DEUAIJ+Wingdings 3"/>
              </a:rPr>
              <a:t></a:t>
            </a:r>
            <a:r>
              <a:rPr lang="ru-RU" sz="1300">
                <a:solidFill>
                  <a:srgbClr val="90C2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404040"/>
                </a:solidFill>
                <a:latin typeface="RPSDFT+Trebuchet MS"/>
              </a:rPr>
              <a:t>неумение общаться со сверстниками</a:t>
            </a:r>
            <a:r>
              <a:rPr lang="ru-RU" sz="1600">
                <a:solidFill>
                  <a:srgbClr val="404040"/>
                </a:solidFill>
                <a:latin typeface="HAGOMW+Trebuchet MS"/>
              </a:rPr>
              <a:t>;</a:t>
            </a:r>
          </a:p>
        </p:txBody>
      </p:sp>
      <p:sp>
        <p:nvSpPr>
          <p:cNvPr id="18438" name="object 7"/>
          <p:cNvSpPr txBox="1">
            <a:spLocks noChangeArrowheads="1"/>
          </p:cNvSpPr>
          <p:nvPr/>
        </p:nvSpPr>
        <p:spPr bwMode="auto">
          <a:xfrm>
            <a:off x="768350" y="2857500"/>
            <a:ext cx="7023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850"/>
              </a:lnSpc>
            </a:pPr>
            <a:r>
              <a:rPr lang="ru-RU" sz="1300">
                <a:solidFill>
                  <a:srgbClr val="90C226"/>
                </a:solidFill>
                <a:latin typeface="DEUAIJ+Wingdings 3"/>
              </a:rPr>
              <a:t></a:t>
            </a:r>
            <a:r>
              <a:rPr lang="ru-RU" sz="1300">
                <a:solidFill>
                  <a:srgbClr val="90C2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404040"/>
                </a:solidFill>
                <a:latin typeface="RPSDFT+Trebuchet MS"/>
              </a:rPr>
              <a:t>трудность контактов с незнакомыми взрослыми (стойкое нежелание</a:t>
            </a:r>
          </a:p>
        </p:txBody>
      </p:sp>
      <p:sp>
        <p:nvSpPr>
          <p:cNvPr id="18439" name="object 8"/>
          <p:cNvSpPr txBox="1">
            <a:spLocks noChangeArrowheads="1"/>
          </p:cNvSpPr>
          <p:nvPr/>
        </p:nvSpPr>
        <p:spPr bwMode="auto">
          <a:xfrm>
            <a:off x="1111250" y="3101975"/>
            <a:ext cx="60134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850"/>
              </a:lnSpc>
            </a:pPr>
            <a:r>
              <a:rPr lang="ru-RU" sz="1600">
                <a:solidFill>
                  <a:srgbClr val="404040"/>
                </a:solidFill>
                <a:latin typeface="RPSDFT+Trebuchet MS"/>
              </a:rPr>
              <a:t>контактировать) или, наоборот, непонимание своего статуса;</a:t>
            </a:r>
          </a:p>
        </p:txBody>
      </p:sp>
      <p:sp>
        <p:nvSpPr>
          <p:cNvPr id="18440" name="object 9"/>
          <p:cNvSpPr txBox="1">
            <a:spLocks noChangeArrowheads="1"/>
          </p:cNvSpPr>
          <p:nvPr/>
        </p:nvSpPr>
        <p:spPr bwMode="auto">
          <a:xfrm>
            <a:off x="768350" y="3471863"/>
            <a:ext cx="836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850"/>
              </a:lnSpc>
            </a:pPr>
            <a:r>
              <a:rPr lang="ru-RU" sz="1300">
                <a:solidFill>
                  <a:srgbClr val="90C226"/>
                </a:solidFill>
                <a:latin typeface="DEUAIJ+Wingdings 3"/>
              </a:rPr>
              <a:t></a:t>
            </a:r>
            <a:r>
              <a:rPr lang="ru-RU" sz="1300">
                <a:solidFill>
                  <a:srgbClr val="90C2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404040"/>
                </a:solidFill>
                <a:latin typeface="RPSDFT+Trebuchet MS"/>
              </a:rPr>
              <a:t>неумение сосредоточиться на задании, трудность восприятия словесной или иной</a:t>
            </a:r>
          </a:p>
        </p:txBody>
      </p:sp>
      <p:sp>
        <p:nvSpPr>
          <p:cNvPr id="18441" name="object 10"/>
          <p:cNvSpPr txBox="1">
            <a:spLocks noChangeArrowheads="1"/>
          </p:cNvSpPr>
          <p:nvPr/>
        </p:nvSpPr>
        <p:spPr bwMode="auto">
          <a:xfrm>
            <a:off x="1111250" y="3716338"/>
            <a:ext cx="13128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850"/>
              </a:lnSpc>
            </a:pPr>
            <a:r>
              <a:rPr lang="ru-RU" sz="1600">
                <a:solidFill>
                  <a:srgbClr val="404040"/>
                </a:solidFill>
                <a:latin typeface="RPSDFT+Trebuchet MS"/>
              </a:rPr>
              <a:t>инструкции;</a:t>
            </a:r>
          </a:p>
        </p:txBody>
      </p:sp>
      <p:sp>
        <p:nvSpPr>
          <p:cNvPr id="18442" name="object 11"/>
          <p:cNvSpPr txBox="1">
            <a:spLocks noChangeArrowheads="1"/>
          </p:cNvSpPr>
          <p:nvPr/>
        </p:nvSpPr>
        <p:spPr bwMode="auto">
          <a:xfrm>
            <a:off x="768350" y="4086225"/>
            <a:ext cx="78597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850"/>
              </a:lnSpc>
            </a:pPr>
            <a:r>
              <a:rPr lang="ru-RU" sz="1300">
                <a:solidFill>
                  <a:srgbClr val="90C226"/>
                </a:solidFill>
                <a:latin typeface="DEUAIJ+Wingdings 3"/>
              </a:rPr>
              <a:t></a:t>
            </a:r>
            <a:r>
              <a:rPr lang="ru-RU" sz="1300">
                <a:solidFill>
                  <a:srgbClr val="90C2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404040"/>
                </a:solidFill>
                <a:latin typeface="RPSDFT+Trebuchet MS"/>
              </a:rPr>
              <a:t>низкий уровень знаний об окружающем мире, неумение сделать обобщение,</a:t>
            </a:r>
          </a:p>
          <a:p>
            <a:pPr>
              <a:lnSpc>
                <a:spcPts val="1850"/>
              </a:lnSpc>
              <a:spcBef>
                <a:spcPts val="13"/>
              </a:spcBef>
            </a:pPr>
            <a:r>
              <a:rPr lang="ru-RU" sz="1600">
                <a:solidFill>
                  <a:srgbClr val="404040"/>
                </a:solidFill>
                <a:latin typeface="RPSDFT+Trebuchet MS"/>
              </a:rPr>
              <a:t>классифицировать</a:t>
            </a:r>
            <a:r>
              <a:rPr lang="ru-RU" sz="1600">
                <a:solidFill>
                  <a:srgbClr val="404040"/>
                </a:solidFill>
                <a:latin typeface="HAGOMW+Trebuchet MS"/>
              </a:rPr>
              <a:t>, </a:t>
            </a:r>
            <a:r>
              <a:rPr lang="ru-RU" sz="1600">
                <a:solidFill>
                  <a:srgbClr val="404040"/>
                </a:solidFill>
                <a:latin typeface="RPSDFT+Trebuchet MS"/>
              </a:rPr>
              <a:t>выделить сходство</a:t>
            </a:r>
            <a:r>
              <a:rPr lang="ru-RU" sz="1600">
                <a:solidFill>
                  <a:srgbClr val="404040"/>
                </a:solidFill>
                <a:latin typeface="HAGOMW+Trebuchet MS"/>
              </a:rPr>
              <a:t>, </a:t>
            </a:r>
            <a:r>
              <a:rPr lang="ru-RU" sz="1600">
                <a:solidFill>
                  <a:srgbClr val="404040"/>
                </a:solidFill>
                <a:latin typeface="RPSDFT+Trebuchet MS"/>
              </a:rPr>
              <a:t>различие</a:t>
            </a:r>
            <a:r>
              <a:rPr lang="ru-RU" sz="1600">
                <a:solidFill>
                  <a:srgbClr val="404040"/>
                </a:solidFill>
                <a:latin typeface="HAGOMW+Trebuchet MS"/>
              </a:rPr>
              <a:t>;</a:t>
            </a:r>
          </a:p>
        </p:txBody>
      </p:sp>
      <p:sp>
        <p:nvSpPr>
          <p:cNvPr id="18443" name="object 12"/>
          <p:cNvSpPr txBox="1">
            <a:spLocks noChangeArrowheads="1"/>
          </p:cNvSpPr>
          <p:nvPr/>
        </p:nvSpPr>
        <p:spPr bwMode="auto">
          <a:xfrm>
            <a:off x="768350" y="4702175"/>
            <a:ext cx="81803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850"/>
              </a:lnSpc>
            </a:pPr>
            <a:r>
              <a:rPr lang="ru-RU" sz="1300">
                <a:solidFill>
                  <a:srgbClr val="90C226"/>
                </a:solidFill>
                <a:latin typeface="DEUAIJ+Wingdings 3"/>
              </a:rPr>
              <a:t></a:t>
            </a:r>
            <a:r>
              <a:rPr lang="ru-RU" sz="1300">
                <a:solidFill>
                  <a:srgbClr val="90C2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404040"/>
                </a:solidFill>
                <a:latin typeface="RPSDFT+Trebuchet MS"/>
              </a:rPr>
              <a:t>плохое развитие тонко координированных движений руки, зрительно</a:t>
            </a:r>
            <a:r>
              <a:rPr lang="ru-RU" sz="1600">
                <a:solidFill>
                  <a:srgbClr val="404040"/>
                </a:solidFill>
                <a:latin typeface="HAGOMW+Trebuchet MS"/>
              </a:rPr>
              <a:t>- </a:t>
            </a:r>
            <a:r>
              <a:rPr lang="ru-RU" sz="1600">
                <a:solidFill>
                  <a:srgbClr val="404040"/>
                </a:solidFill>
                <a:latin typeface="RPSDFT+Trebuchet MS"/>
              </a:rPr>
              <a:t>моторных</a:t>
            </a:r>
          </a:p>
          <a:p>
            <a:pPr>
              <a:lnSpc>
                <a:spcPts val="1850"/>
              </a:lnSpc>
              <a:spcBef>
                <a:spcPts val="13"/>
              </a:spcBef>
            </a:pPr>
            <a:r>
              <a:rPr lang="ru-RU" sz="1600">
                <a:solidFill>
                  <a:srgbClr val="404040"/>
                </a:solidFill>
                <a:latin typeface="RPSDFT+Trebuchet MS"/>
              </a:rPr>
              <a:t>координации (неумение выполнять различные графические задания,</a:t>
            </a:r>
          </a:p>
          <a:p>
            <a:pPr>
              <a:lnSpc>
                <a:spcPts val="1850"/>
              </a:lnSpc>
              <a:spcBef>
                <a:spcPts val="13"/>
              </a:spcBef>
            </a:pPr>
            <a:r>
              <a:rPr lang="ru-RU" sz="1600">
                <a:solidFill>
                  <a:srgbClr val="404040"/>
                </a:solidFill>
                <a:latin typeface="RPSDFT+Trebuchet MS"/>
              </a:rPr>
              <a:t>манипулировать мелкими предметами);</a:t>
            </a:r>
          </a:p>
        </p:txBody>
      </p:sp>
      <p:sp>
        <p:nvSpPr>
          <p:cNvPr id="18444" name="object 13"/>
          <p:cNvSpPr txBox="1">
            <a:spLocks noChangeArrowheads="1"/>
          </p:cNvSpPr>
          <p:nvPr/>
        </p:nvSpPr>
        <p:spPr bwMode="auto">
          <a:xfrm>
            <a:off x="768350" y="5561013"/>
            <a:ext cx="49815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850"/>
              </a:lnSpc>
            </a:pPr>
            <a:r>
              <a:rPr lang="ru-RU" sz="1300">
                <a:solidFill>
                  <a:srgbClr val="90C226"/>
                </a:solidFill>
                <a:latin typeface="DEUAIJ+Wingdings 3"/>
              </a:rPr>
              <a:t></a:t>
            </a:r>
            <a:r>
              <a:rPr lang="ru-RU" sz="1300">
                <a:solidFill>
                  <a:srgbClr val="90C2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404040"/>
                </a:solidFill>
                <a:latin typeface="RPSDFT+Trebuchet MS"/>
              </a:rPr>
              <a:t>недостаточное развитие произвольной памяти</a:t>
            </a:r>
            <a:r>
              <a:rPr lang="ru-RU" sz="1600">
                <a:solidFill>
                  <a:srgbClr val="404040"/>
                </a:solidFill>
                <a:latin typeface="HAGOMW+Trebuchet MS"/>
              </a:rPr>
              <a:t>;</a:t>
            </a:r>
          </a:p>
        </p:txBody>
      </p:sp>
      <p:sp>
        <p:nvSpPr>
          <p:cNvPr id="18445" name="object 14"/>
          <p:cNvSpPr txBox="1">
            <a:spLocks noChangeArrowheads="1"/>
          </p:cNvSpPr>
          <p:nvPr/>
        </p:nvSpPr>
        <p:spPr bwMode="auto">
          <a:xfrm>
            <a:off x="768350" y="5930900"/>
            <a:ext cx="80756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850"/>
              </a:lnSpc>
            </a:pPr>
            <a:r>
              <a:rPr lang="ru-RU" sz="1300">
                <a:solidFill>
                  <a:srgbClr val="90C226"/>
                </a:solidFill>
                <a:latin typeface="DEUAIJ+Wingdings 3"/>
              </a:rPr>
              <a:t></a:t>
            </a:r>
            <a:r>
              <a:rPr lang="ru-RU" sz="1300">
                <a:solidFill>
                  <a:srgbClr val="90C2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404040"/>
                </a:solidFill>
                <a:latin typeface="RPSDFT+Trebuchet MS"/>
              </a:rPr>
              <a:t>задержка речевого развития (это может быть и неправильное произношение, и</a:t>
            </a:r>
          </a:p>
        </p:txBody>
      </p:sp>
      <p:sp>
        <p:nvSpPr>
          <p:cNvPr id="18446" name="object 15"/>
          <p:cNvSpPr txBox="1">
            <a:spLocks noChangeArrowheads="1"/>
          </p:cNvSpPr>
          <p:nvPr/>
        </p:nvSpPr>
        <p:spPr bwMode="auto">
          <a:xfrm>
            <a:off x="1127125" y="6165850"/>
            <a:ext cx="66452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850"/>
              </a:lnSpc>
            </a:pPr>
            <a:r>
              <a:rPr lang="ru-RU" sz="1600">
                <a:solidFill>
                  <a:srgbClr val="404040"/>
                </a:solidFill>
                <a:latin typeface="RPSDFT+Trebuchet MS"/>
              </a:rPr>
              <a:t>бедный словарный запас, и неумение выразить свои мысли и т. п.).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bject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58" name="object 3"/>
          <p:cNvSpPr txBox="1">
            <a:spLocks noChangeArrowheads="1"/>
          </p:cNvSpPr>
          <p:nvPr/>
        </p:nvSpPr>
        <p:spPr bwMode="auto">
          <a:xfrm>
            <a:off x="768350" y="669925"/>
            <a:ext cx="427672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4175"/>
              </a:lnSpc>
            </a:pPr>
            <a:r>
              <a:rPr lang="ru-RU" sz="3600">
                <a:solidFill>
                  <a:srgbClr val="90C226"/>
                </a:solidFill>
                <a:latin typeface="RPSDFT+Trebuchet MS"/>
              </a:rPr>
              <a:t>Советы родителям</a:t>
            </a:r>
            <a:r>
              <a:rPr lang="ru-RU" sz="3600">
                <a:solidFill>
                  <a:srgbClr val="90C226"/>
                </a:solidFill>
                <a:latin typeface="HAGOMW+Trebuchet MS"/>
              </a:rPr>
              <a:t>:</a:t>
            </a:r>
          </a:p>
        </p:txBody>
      </p:sp>
      <p:sp>
        <p:nvSpPr>
          <p:cNvPr id="19459" name="object 4"/>
          <p:cNvSpPr txBox="1">
            <a:spLocks noChangeArrowheads="1"/>
          </p:cNvSpPr>
          <p:nvPr/>
        </p:nvSpPr>
        <p:spPr bwMode="auto">
          <a:xfrm>
            <a:off x="574675" y="1652588"/>
            <a:ext cx="7273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ru-RU" sz="1600">
                <a:solidFill>
                  <a:srgbClr val="90C226"/>
                </a:solidFill>
                <a:latin typeface="DEUAIJ+Wingdings 3"/>
              </a:rPr>
              <a:t></a:t>
            </a:r>
            <a:r>
              <a:rPr lang="ru-RU" sz="1600">
                <a:solidFill>
                  <a:srgbClr val="90C2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RPSDFT+Trebuchet MS"/>
              </a:rPr>
              <a:t>Развивайте настойчивость, трудолюбие ребенка, умение</a:t>
            </a:r>
          </a:p>
        </p:txBody>
      </p:sp>
      <p:sp>
        <p:nvSpPr>
          <p:cNvPr id="19460" name="object 5"/>
          <p:cNvSpPr txBox="1">
            <a:spLocks noChangeArrowheads="1"/>
          </p:cNvSpPr>
          <p:nvPr/>
        </p:nvSpPr>
        <p:spPr bwMode="auto">
          <a:xfrm>
            <a:off x="917575" y="1957388"/>
            <a:ext cx="30956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ru-RU" sz="2000">
                <a:solidFill>
                  <a:srgbClr val="000000"/>
                </a:solidFill>
                <a:latin typeface="RPSDFT+Trebuchet MS"/>
              </a:rPr>
              <a:t>доводить дело до конца.</a:t>
            </a:r>
          </a:p>
        </p:txBody>
      </p:sp>
      <p:sp>
        <p:nvSpPr>
          <p:cNvPr id="19461" name="object 6"/>
          <p:cNvSpPr txBox="1">
            <a:spLocks noChangeArrowheads="1"/>
          </p:cNvSpPr>
          <p:nvPr/>
        </p:nvSpPr>
        <p:spPr bwMode="auto">
          <a:xfrm>
            <a:off x="574675" y="2389188"/>
            <a:ext cx="77152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ru-RU" sz="1600">
                <a:solidFill>
                  <a:srgbClr val="90C226"/>
                </a:solidFill>
                <a:latin typeface="DEUAIJ+Wingdings 3"/>
              </a:rPr>
              <a:t></a:t>
            </a:r>
            <a:r>
              <a:rPr lang="ru-RU" sz="1600">
                <a:solidFill>
                  <a:srgbClr val="90C2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RPSDFT+Trebuchet MS"/>
              </a:rPr>
              <a:t>Формируйте у него мыслительные способности,</a:t>
            </a:r>
          </a:p>
          <a:p>
            <a:pPr>
              <a:lnSpc>
                <a:spcPts val="2325"/>
              </a:lnSpc>
              <a:spcBef>
                <a:spcPts val="75"/>
              </a:spcBef>
            </a:pPr>
            <a:r>
              <a:rPr lang="ru-RU" sz="2000">
                <a:solidFill>
                  <a:srgbClr val="000000"/>
                </a:solidFill>
                <a:latin typeface="RPSDFT+Trebuchet MS"/>
              </a:rPr>
              <a:t>наблюдательность, пытливость, интерес к познанию</a:t>
            </a:r>
          </a:p>
          <a:p>
            <a:pPr>
              <a:lnSpc>
                <a:spcPts val="2325"/>
              </a:lnSpc>
              <a:spcBef>
                <a:spcPts val="75"/>
              </a:spcBef>
            </a:pPr>
            <a:r>
              <a:rPr lang="ru-RU" sz="2000">
                <a:solidFill>
                  <a:srgbClr val="000000"/>
                </a:solidFill>
                <a:latin typeface="RPSDFT+Trebuchet MS"/>
              </a:rPr>
              <a:t>окружающего. Загадывайте загадки, составляйте их вместе,</a:t>
            </a:r>
          </a:p>
          <a:p>
            <a:pPr>
              <a:lnSpc>
                <a:spcPts val="2325"/>
              </a:lnSpc>
              <a:spcBef>
                <a:spcPts val="75"/>
              </a:spcBef>
            </a:pPr>
            <a:r>
              <a:rPr lang="ru-RU" sz="2000">
                <a:solidFill>
                  <a:srgbClr val="000000"/>
                </a:solidFill>
                <a:latin typeface="RPSDFT+Trebuchet MS"/>
              </a:rPr>
              <a:t>проводите элементарные опыты. Пусть ребенок рассуждает</a:t>
            </a:r>
          </a:p>
          <a:p>
            <a:pPr>
              <a:lnSpc>
                <a:spcPts val="2325"/>
              </a:lnSpc>
              <a:spcBef>
                <a:spcPts val="75"/>
              </a:spcBef>
            </a:pPr>
            <a:r>
              <a:rPr lang="ru-RU" sz="2000">
                <a:solidFill>
                  <a:srgbClr val="000000"/>
                </a:solidFill>
                <a:latin typeface="RPSDFT+Trebuchet MS"/>
              </a:rPr>
              <a:t>вслух</a:t>
            </a:r>
            <a:r>
              <a:rPr lang="ru-RU" sz="2000">
                <a:solidFill>
                  <a:srgbClr val="000000"/>
                </a:solidFill>
                <a:latin typeface="HAGOMW+Trebuchet MS"/>
              </a:rPr>
              <a:t>.</a:t>
            </a:r>
          </a:p>
        </p:txBody>
      </p:sp>
      <p:sp>
        <p:nvSpPr>
          <p:cNvPr id="19462" name="object 7"/>
          <p:cNvSpPr txBox="1">
            <a:spLocks noChangeArrowheads="1"/>
          </p:cNvSpPr>
          <p:nvPr/>
        </p:nvSpPr>
        <p:spPr bwMode="auto">
          <a:xfrm>
            <a:off x="574675" y="4040188"/>
            <a:ext cx="703103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ru-RU" sz="1600">
                <a:solidFill>
                  <a:srgbClr val="90C226"/>
                </a:solidFill>
                <a:latin typeface="DEUAIJ+Wingdings 3"/>
              </a:rPr>
              <a:t></a:t>
            </a:r>
            <a:r>
              <a:rPr lang="ru-RU" sz="1600">
                <a:solidFill>
                  <a:srgbClr val="90C2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RPSDFT+Trebuchet MS"/>
              </a:rPr>
              <a:t>По возможности не давайте ребенку готовых</a:t>
            </a:r>
          </a:p>
          <a:p>
            <a:pPr>
              <a:lnSpc>
                <a:spcPts val="2325"/>
              </a:lnSpc>
              <a:spcBef>
                <a:spcPts val="75"/>
              </a:spcBef>
            </a:pPr>
            <a:r>
              <a:rPr lang="ru-RU" sz="2000">
                <a:solidFill>
                  <a:srgbClr val="000000"/>
                </a:solidFill>
                <a:latin typeface="RPSDFT+Trebuchet MS"/>
              </a:rPr>
              <a:t>ответов, заставляйте его размышлять</a:t>
            </a:r>
            <a:r>
              <a:rPr lang="ru-RU" sz="2000">
                <a:solidFill>
                  <a:srgbClr val="000000"/>
                </a:solidFill>
                <a:latin typeface="HAGOMW+Trebuchet MS"/>
              </a:rPr>
              <a:t>, </a:t>
            </a:r>
            <a:r>
              <a:rPr lang="ru-RU" sz="2000">
                <a:solidFill>
                  <a:srgbClr val="000000"/>
                </a:solidFill>
                <a:latin typeface="RPSDFT+Trebuchet MS"/>
              </a:rPr>
              <a:t>исследовать</a:t>
            </a:r>
            <a:r>
              <a:rPr lang="ru-RU" sz="2000">
                <a:solidFill>
                  <a:srgbClr val="000000"/>
                </a:solidFill>
                <a:latin typeface="HAGOMW+Trebuchet MS"/>
              </a:rPr>
              <a:t>.</a:t>
            </a:r>
          </a:p>
        </p:txBody>
      </p:sp>
      <p:sp>
        <p:nvSpPr>
          <p:cNvPr id="19463" name="object 8"/>
          <p:cNvSpPr txBox="1">
            <a:spLocks noChangeArrowheads="1"/>
          </p:cNvSpPr>
          <p:nvPr/>
        </p:nvSpPr>
        <p:spPr bwMode="auto">
          <a:xfrm>
            <a:off x="574675" y="4778375"/>
            <a:ext cx="78613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2325"/>
              </a:lnSpc>
            </a:pPr>
            <a:r>
              <a:rPr lang="ru-RU" sz="1600">
                <a:solidFill>
                  <a:srgbClr val="90C226"/>
                </a:solidFill>
                <a:latin typeface="DEUAIJ+Wingdings 3"/>
              </a:rPr>
              <a:t></a:t>
            </a:r>
            <a:r>
              <a:rPr lang="ru-RU" sz="1600">
                <a:solidFill>
                  <a:srgbClr val="90C2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RPSDFT+Trebuchet MS"/>
              </a:rPr>
              <a:t>Ставьте ребенка перед проблемными ситуациями.</a:t>
            </a:r>
          </a:p>
          <a:p>
            <a:pPr>
              <a:lnSpc>
                <a:spcPts val="2325"/>
              </a:lnSpc>
              <a:spcBef>
                <a:spcPts val="1075"/>
              </a:spcBef>
            </a:pPr>
            <a:r>
              <a:rPr lang="ru-RU" sz="1600">
                <a:solidFill>
                  <a:srgbClr val="90C226"/>
                </a:solidFill>
                <a:latin typeface="DEUAIJ+Wingdings 3"/>
              </a:rPr>
              <a:t></a:t>
            </a:r>
            <a:r>
              <a:rPr lang="ru-RU" sz="1600">
                <a:solidFill>
                  <a:srgbClr val="90C2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RPSDFT+Trebuchet MS"/>
              </a:rPr>
              <a:t>Беседуйте о прочитанном, попытайтесь выяснить, как</a:t>
            </a:r>
          </a:p>
          <a:p>
            <a:pPr>
              <a:lnSpc>
                <a:spcPts val="2325"/>
              </a:lnSpc>
              <a:spcBef>
                <a:spcPts val="1075"/>
              </a:spcBef>
            </a:pPr>
            <a:r>
              <a:rPr lang="ru-RU" sz="1600">
                <a:solidFill>
                  <a:srgbClr val="90C226"/>
                </a:solidFill>
                <a:latin typeface="DEUAIJ+Wingdings 3"/>
              </a:rPr>
              <a:t></a:t>
            </a:r>
            <a:r>
              <a:rPr lang="ru-RU" sz="1600">
                <a:solidFill>
                  <a:srgbClr val="90C2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RPSDFT+Trebuchet MS"/>
              </a:rPr>
              <a:t>ребенок понял содержание.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405</Words>
  <Application>Microsoft Office PowerPoint</Application>
  <PresentationFormat>Произвольный</PresentationFormat>
  <Paragraphs>82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Calibri</vt:lpstr>
      <vt:lpstr>LJBUKD+Trebuchet MS Bold</vt:lpstr>
      <vt:lpstr>WOONEP+Trebuchet MS Bold</vt:lpstr>
      <vt:lpstr>Times New Roman</vt:lpstr>
      <vt:lpstr>RPSDFT+Trebuchet MS</vt:lpstr>
      <vt:lpstr>DEUAIJ+Wingdings 3</vt:lpstr>
      <vt:lpstr>HAGOMW+Trebuchet MS</vt:lpstr>
      <vt:lpstr>Theme Office</vt:lpstr>
      <vt:lpstr>Theme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User</cp:lastModifiedBy>
  <cp:revision>4</cp:revision>
  <dcterms:modified xsi:type="dcterms:W3CDTF">2022-03-23T10:56:29Z</dcterms:modified>
</cp:coreProperties>
</file>